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82" r:id="rId4"/>
    <p:sldId id="258" r:id="rId5"/>
    <p:sldId id="283" r:id="rId6"/>
    <p:sldId id="261" r:id="rId7"/>
    <p:sldId id="285" r:id="rId8"/>
    <p:sldId id="262" r:id="rId9"/>
    <p:sldId id="287" r:id="rId10"/>
    <p:sldId id="288" r:id="rId11"/>
    <p:sldId id="284" r:id="rId12"/>
    <p:sldId id="263" r:id="rId13"/>
    <p:sldId id="265" r:id="rId14"/>
    <p:sldId id="268" r:id="rId15"/>
    <p:sldId id="269" r:id="rId16"/>
    <p:sldId id="270" r:id="rId17"/>
    <p:sldId id="273" r:id="rId18"/>
    <p:sldId id="274" r:id="rId19"/>
    <p:sldId id="275" r:id="rId20"/>
    <p:sldId id="276" r:id="rId21"/>
    <p:sldId id="277" r:id="rId22"/>
    <p:sldId id="278" r:id="rId23"/>
    <p:sldId id="279" r:id="rId24"/>
    <p:sldId id="280" r:id="rId25"/>
    <p:sldId id="293" r:id="rId26"/>
    <p:sldId id="294" r:id="rId27"/>
    <p:sldId id="295" r:id="rId28"/>
    <p:sldId id="291" r:id="rId29"/>
    <p:sldId id="300" r:id="rId30"/>
    <p:sldId id="298" r:id="rId31"/>
    <p:sldId id="299" r:id="rId32"/>
    <p:sldId id="281" r:id="rId33"/>
    <p:sldId id="292"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Lato" panose="020F0502020204030203" pitchFamily="34" charset="0"/>
      <p:regular r:id="rId40"/>
      <p:bold r:id="rId41"/>
      <p:italic r:id="rId42"/>
      <p:boldItalic r:id="rId43"/>
    </p:embeddedFont>
    <p:embeddedFont>
      <p:font typeface="Noto Sans Symbols" panose="02010600030101010101"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pRBzLNothviTIHFEFuH6TGy/K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6961828B-AF23-480A-9307-1E93508335A2}">
  <a:tblStyle styleId="{6961828B-AF23-480A-9307-1E93508335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73" d="100"/>
          <a:sy n="73" d="100"/>
        </p:scale>
        <p:origin x="9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600"/>
              <a:buFont typeface="Arial"/>
              <a:buNone/>
            </a:pPr>
            <a:endParaRPr/>
          </a:p>
        </p:txBody>
      </p:sp>
      <p:sp>
        <p:nvSpPr>
          <p:cNvPr id="125" name="Google Shape;12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202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600"/>
              <a:buFont typeface="Arial"/>
              <a:buNone/>
            </a:pPr>
            <a:endParaRPr/>
          </a:p>
        </p:txBody>
      </p:sp>
      <p:sp>
        <p:nvSpPr>
          <p:cNvPr id="125" name="Google Shape;12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3086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0f419c5dc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0f419c5dc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b64cad1d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1b64cad1d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b64cad1da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b64cad1da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20000"/>
              </a:lnSpc>
              <a:spcBef>
                <a:spcPts val="0"/>
              </a:spcBef>
              <a:spcAft>
                <a:spcPts val="0"/>
              </a:spcAft>
              <a:buClr>
                <a:schemeClr val="dk1"/>
              </a:buClr>
              <a:buSzPts val="1100"/>
              <a:buFont typeface="Arial"/>
              <a:buNone/>
            </a:pPr>
            <a:endParaRPr sz="1350">
              <a:solidFill>
                <a:srgbClr val="222222"/>
              </a:solidFill>
              <a:highlight>
                <a:srgbClr val="FFFFFF"/>
              </a:highlight>
              <a:latin typeface="Lato"/>
              <a:ea typeface="Lato"/>
              <a:cs typeface="Lato"/>
              <a:sym typeface="Lato"/>
            </a:endParaRPr>
          </a:p>
          <a:p>
            <a:pPr marL="0" lvl="0" indent="0" algn="l" rtl="0">
              <a:spcBef>
                <a:spcPts val="0"/>
              </a:spcBef>
              <a:spcAft>
                <a:spcPts val="0"/>
              </a:spcAft>
              <a:buNone/>
            </a:pPr>
            <a:endParaRPr/>
          </a:p>
        </p:txBody>
      </p:sp>
      <p:sp>
        <p:nvSpPr>
          <p:cNvPr id="269" name="Google Shape;26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1936531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KR" dirty="0"/>
          </a:p>
        </p:txBody>
      </p:sp>
    </p:spTree>
    <p:extLst>
      <p:ext uri="{BB962C8B-B14F-4D97-AF65-F5344CB8AC3E}">
        <p14:creationId xmlns:p14="http://schemas.microsoft.com/office/powerpoint/2010/main" val="2529764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697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313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676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229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5565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600"/>
              <a:buFont typeface="Arial"/>
              <a:buNone/>
            </a:pPr>
            <a:endParaRPr/>
          </a:p>
        </p:txBody>
      </p:sp>
      <p:sp>
        <p:nvSpPr>
          <p:cNvPr id="125" name="Google Shape;12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600"/>
              <a:buFont typeface="Arial"/>
              <a:buNone/>
            </a:pPr>
            <a:endParaRPr/>
          </a:p>
        </p:txBody>
      </p:sp>
      <p:sp>
        <p:nvSpPr>
          <p:cNvPr id="125" name="Google Shape;12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81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2"/>
          <p:cNvSpPr>
            <a:spLocks noGrp="1"/>
          </p:cNvSpPr>
          <p:nvPr>
            <p:ph type="pic" idx="2"/>
          </p:nvPr>
        </p:nvSpPr>
        <p:spPr>
          <a:xfrm>
            <a:off x="5183188" y="987425"/>
            <a:ext cx="6172200" cy="4873625"/>
          </a:xfrm>
          <a:prstGeom prst="rect">
            <a:avLst/>
          </a:prstGeom>
          <a:noFill/>
          <a:ln>
            <a:noFill/>
          </a:ln>
        </p:spPr>
      </p:sp>
      <p:sp>
        <p:nvSpPr>
          <p:cNvPr id="64" name="Google Shape;64;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4000"/>
            <a:lum/>
          </a:blip>
          <a:srcRect/>
          <a:stretch>
            <a:fillRect/>
          </a:stretch>
        </a:blip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Google Shape;84;p1"/>
          <p:cNvSpPr txBox="1">
            <a:spLocks noGrp="1"/>
          </p:cNvSpPr>
          <p:nvPr>
            <p:ph type="ctrTitle"/>
          </p:nvPr>
        </p:nvSpPr>
        <p:spPr>
          <a:xfrm>
            <a:off x="6590662" y="4267832"/>
            <a:ext cx="4805996" cy="1297115"/>
          </a:xfrm>
          <a:prstGeom prst="rect">
            <a:avLst/>
          </a:prstGeom>
        </p:spPr>
        <p:txBody>
          <a:bodyPr spcFirstLastPara="1" lIns="91425" tIns="45700" rIns="91425" bIns="45700" anchor="t" anchorCtr="0">
            <a:normAutofit/>
          </a:bodyPr>
          <a:lstStyle/>
          <a:p>
            <a:pPr marL="0" lvl="0" indent="0" algn="l" rtl="0">
              <a:spcBef>
                <a:spcPts val="0"/>
              </a:spcBef>
              <a:spcAft>
                <a:spcPts val="0"/>
              </a:spcAft>
              <a:buClr>
                <a:schemeClr val="dk1"/>
              </a:buClr>
              <a:buSzPts val="2800"/>
              <a:buFont typeface="Calibri"/>
              <a:buNone/>
            </a:pPr>
            <a:r>
              <a:rPr lang="en-SG" sz="2200" b="1" dirty="0">
                <a:solidFill>
                  <a:schemeClr val="bg1">
                    <a:lumMod val="50000"/>
                  </a:schemeClr>
                </a:solidFill>
              </a:rPr>
              <a:t>Group 5 </a:t>
            </a:r>
            <a:br>
              <a:rPr lang="en-SG" sz="2200" b="1" dirty="0">
                <a:solidFill>
                  <a:schemeClr val="bg1">
                    <a:lumMod val="50000"/>
                  </a:schemeClr>
                </a:solidFill>
              </a:rPr>
            </a:br>
            <a:br>
              <a:rPr lang="en-SG" sz="2200" b="1" dirty="0">
                <a:solidFill>
                  <a:schemeClr val="bg1">
                    <a:lumMod val="50000"/>
                  </a:schemeClr>
                </a:solidFill>
              </a:rPr>
            </a:br>
            <a:r>
              <a:rPr lang="en-SG" sz="2200" b="1" dirty="0" err="1">
                <a:solidFill>
                  <a:schemeClr val="bg1">
                    <a:lumMod val="50000"/>
                  </a:schemeClr>
                </a:solidFill>
              </a:rPr>
              <a:t>Modeling</a:t>
            </a:r>
            <a:r>
              <a:rPr lang="en-SG" sz="2200" b="1" dirty="0">
                <a:solidFill>
                  <a:schemeClr val="bg1">
                    <a:lumMod val="50000"/>
                  </a:schemeClr>
                </a:solidFill>
              </a:rPr>
              <a:t> Songs to Predict Release Year</a:t>
            </a:r>
          </a:p>
        </p:txBody>
      </p:sp>
      <p:pic>
        <p:nvPicPr>
          <p:cNvPr id="88" name="Graphic 87" descr="Music">
            <a:extLst>
              <a:ext uri="{FF2B5EF4-FFF2-40B4-BE49-F238E27FC236}">
                <a16:creationId xmlns:a16="http://schemas.microsoft.com/office/drawing/2014/main" id="{D40DF9A4-6A74-BBD9-F1CF-E86C0D8414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95" name="Group 9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96" name="Freeform: Shape 9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Shape 9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572925" y="34660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dirty="0"/>
              <a:t>Data Pre-processing</a:t>
            </a:r>
            <a:endParaRPr sz="2400" dirty="0"/>
          </a:p>
        </p:txBody>
      </p:sp>
      <p:sp>
        <p:nvSpPr>
          <p:cNvPr id="7" name="Google Shape;132;p6">
            <a:extLst>
              <a:ext uri="{FF2B5EF4-FFF2-40B4-BE49-F238E27FC236}">
                <a16:creationId xmlns:a16="http://schemas.microsoft.com/office/drawing/2014/main" id="{AE091773-42B4-F90C-84C3-DAF0CFECA002}"/>
              </a:ext>
            </a:extLst>
          </p:cNvPr>
          <p:cNvSpPr txBox="1"/>
          <p:nvPr/>
        </p:nvSpPr>
        <p:spPr>
          <a:xfrm>
            <a:off x="572925" y="1340386"/>
            <a:ext cx="8404474" cy="400079"/>
          </a:xfrm>
          <a:prstGeom prst="rect">
            <a:avLst/>
          </a:prstGeom>
          <a:noFill/>
          <a:ln>
            <a:noFill/>
          </a:ln>
        </p:spPr>
        <p:txBody>
          <a:bodyPr spcFirstLastPara="1" wrap="square" lIns="91425" tIns="91425" rIns="91425" bIns="91425" anchor="t" anchorCtr="0">
            <a:spAutoFit/>
          </a:bodyPr>
          <a:lstStyle/>
          <a:p>
            <a:pPr marL="457200" lvl="0" indent="-336550" algn="l" rtl="0">
              <a:lnSpc>
                <a:spcPct val="70000"/>
              </a:lnSpc>
              <a:spcBef>
                <a:spcPts val="0"/>
              </a:spcBef>
              <a:spcAft>
                <a:spcPts val="0"/>
              </a:spcAft>
              <a:buSzPts val="1700"/>
              <a:buFont typeface="Calibri"/>
              <a:buChar char="●"/>
            </a:pPr>
            <a:r>
              <a:rPr lang="en-SG" sz="2000" dirty="0">
                <a:latin typeface="Calibri" panose="020F0502020204030204" pitchFamily="34" charset="0"/>
                <a:ea typeface="Calibri"/>
                <a:cs typeface="Calibri" panose="020F0502020204030204" pitchFamily="34" charset="0"/>
                <a:sym typeface="Calibri"/>
              </a:rPr>
              <a:t>Split the data into train and test sets</a:t>
            </a:r>
            <a:endParaRPr sz="2000" dirty="0">
              <a:latin typeface="Calibri" panose="020F0502020204030204" pitchFamily="34" charset="0"/>
              <a:ea typeface="Calibri"/>
              <a:cs typeface="Calibri" panose="020F0502020204030204" pitchFamily="34" charset="0"/>
              <a:sym typeface="Calibri"/>
            </a:endParaRPr>
          </a:p>
        </p:txBody>
      </p:sp>
      <p:pic>
        <p:nvPicPr>
          <p:cNvPr id="4" name="Picture 3">
            <a:extLst>
              <a:ext uri="{FF2B5EF4-FFF2-40B4-BE49-F238E27FC236}">
                <a16:creationId xmlns:a16="http://schemas.microsoft.com/office/drawing/2014/main" id="{D8B401C6-0E91-6FD7-FA19-4DCB11FB017B}"/>
              </a:ext>
            </a:extLst>
          </p:cNvPr>
          <p:cNvPicPr>
            <a:picLocks noChangeAspect="1"/>
          </p:cNvPicPr>
          <p:nvPr/>
        </p:nvPicPr>
        <p:blipFill>
          <a:blip r:embed="rId3"/>
          <a:stretch>
            <a:fillRect/>
          </a:stretch>
        </p:blipFill>
        <p:spPr>
          <a:xfrm>
            <a:off x="1146136" y="2038250"/>
            <a:ext cx="9948821" cy="3198768"/>
          </a:xfrm>
          <a:prstGeom prst="rect">
            <a:avLst/>
          </a:prstGeom>
        </p:spPr>
      </p:pic>
    </p:spTree>
    <p:extLst>
      <p:ext uri="{BB962C8B-B14F-4D97-AF65-F5344CB8AC3E}">
        <p14:creationId xmlns:p14="http://schemas.microsoft.com/office/powerpoint/2010/main" val="2376423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572925" y="34660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Data Pre-processing</a:t>
            </a:r>
            <a:endParaRPr sz="2400"/>
          </a:p>
        </p:txBody>
      </p:sp>
      <p:pic>
        <p:nvPicPr>
          <p:cNvPr id="130" name="Google Shape;130;p6"/>
          <p:cNvPicPr preferRelativeResize="0"/>
          <p:nvPr/>
        </p:nvPicPr>
        <p:blipFill rotWithShape="1">
          <a:blip r:embed="rId3">
            <a:alphaModFix/>
          </a:blip>
          <a:srcRect/>
          <a:stretch/>
        </p:blipFill>
        <p:spPr>
          <a:xfrm>
            <a:off x="1196510" y="2425758"/>
            <a:ext cx="8479505" cy="1394862"/>
          </a:xfrm>
          <a:prstGeom prst="rect">
            <a:avLst/>
          </a:prstGeom>
          <a:noFill/>
          <a:ln>
            <a:noFill/>
          </a:ln>
        </p:spPr>
      </p:pic>
      <p:sp>
        <p:nvSpPr>
          <p:cNvPr id="4" name="Google Shape;132;p6">
            <a:extLst>
              <a:ext uri="{FF2B5EF4-FFF2-40B4-BE49-F238E27FC236}">
                <a16:creationId xmlns:a16="http://schemas.microsoft.com/office/drawing/2014/main" id="{4023821F-5574-C8DA-74F3-B935FA49CE0D}"/>
              </a:ext>
            </a:extLst>
          </p:cNvPr>
          <p:cNvSpPr txBox="1"/>
          <p:nvPr/>
        </p:nvSpPr>
        <p:spPr>
          <a:xfrm>
            <a:off x="656399" y="1340386"/>
            <a:ext cx="11330554" cy="1261854"/>
          </a:xfrm>
          <a:prstGeom prst="rect">
            <a:avLst/>
          </a:prstGeom>
          <a:noFill/>
          <a:ln>
            <a:noFill/>
          </a:ln>
        </p:spPr>
        <p:txBody>
          <a:bodyPr spcFirstLastPara="1" wrap="square" lIns="91425" tIns="91425" rIns="91425" bIns="91425" anchor="t" anchorCtr="0">
            <a:spAutoFit/>
          </a:bodyPr>
          <a:lstStyle/>
          <a:p>
            <a:pPr marL="457200" lvl="0" indent="-336550" algn="l" rtl="0">
              <a:lnSpc>
                <a:spcPct val="70000"/>
              </a:lnSpc>
              <a:spcBef>
                <a:spcPts val="0"/>
              </a:spcBef>
              <a:spcAft>
                <a:spcPts val="0"/>
              </a:spcAft>
              <a:buSzPts val="1700"/>
              <a:buFont typeface="Calibri"/>
              <a:buChar char="●"/>
            </a:pPr>
            <a:r>
              <a:rPr lang="en-SG" sz="2000" dirty="0">
                <a:latin typeface="Calibri"/>
                <a:ea typeface="Calibri"/>
                <a:cs typeface="Calibri"/>
                <a:sym typeface="Calibri"/>
              </a:rPr>
              <a:t>Correlation</a:t>
            </a:r>
          </a:p>
          <a:p>
            <a:pPr marL="457200" lvl="0" indent="-336550" algn="l" rtl="0">
              <a:lnSpc>
                <a:spcPct val="70000"/>
              </a:lnSpc>
              <a:spcBef>
                <a:spcPts val="0"/>
              </a:spcBef>
              <a:spcAft>
                <a:spcPts val="0"/>
              </a:spcAft>
              <a:buSzPts val="1700"/>
              <a:buFont typeface="Calibri"/>
              <a:buChar char="●"/>
            </a:pPr>
            <a:endParaRPr lang="en-SG" sz="2000" dirty="0">
              <a:latin typeface="Calibri"/>
              <a:ea typeface="Calibri"/>
              <a:cs typeface="Calibri"/>
              <a:sym typeface="Calibri"/>
            </a:endParaRPr>
          </a:p>
          <a:p>
            <a:pPr marL="457200" lvl="0" indent="0" algn="l" rtl="0">
              <a:lnSpc>
                <a:spcPct val="70000"/>
              </a:lnSpc>
              <a:spcBef>
                <a:spcPts val="0"/>
              </a:spcBef>
              <a:spcAft>
                <a:spcPts val="0"/>
              </a:spcAft>
              <a:buNone/>
            </a:pPr>
            <a:r>
              <a:rPr lang="en-SG" sz="2000" dirty="0">
                <a:latin typeface="Calibri"/>
                <a:ea typeface="Calibri"/>
                <a:cs typeface="Calibri"/>
                <a:sym typeface="Calibri"/>
              </a:rPr>
              <a:t>Checking for top 10 highest correlation presented in descending order corresponding to target variable V1</a:t>
            </a:r>
          </a:p>
          <a:p>
            <a:pPr marL="457200" lvl="0" indent="-336550" algn="l" rtl="0">
              <a:lnSpc>
                <a:spcPct val="70000"/>
              </a:lnSpc>
              <a:spcBef>
                <a:spcPts val="0"/>
              </a:spcBef>
              <a:spcAft>
                <a:spcPts val="0"/>
              </a:spcAft>
              <a:buSzPts val="1700"/>
              <a:buFont typeface="Calibri"/>
              <a:buChar char="●"/>
            </a:pPr>
            <a:endParaRPr sz="2000" dirty="0">
              <a:latin typeface="Calibri" panose="020F0502020204030204" pitchFamily="34" charset="0"/>
              <a:ea typeface="Calibri"/>
              <a:cs typeface="Calibri" panose="020F0502020204030204" pitchFamily="34" charset="0"/>
              <a:sym typeface="Calibri"/>
            </a:endParaRPr>
          </a:p>
        </p:txBody>
      </p:sp>
      <p:pic>
        <p:nvPicPr>
          <p:cNvPr id="6" name="Picture 5">
            <a:extLst>
              <a:ext uri="{FF2B5EF4-FFF2-40B4-BE49-F238E27FC236}">
                <a16:creationId xmlns:a16="http://schemas.microsoft.com/office/drawing/2014/main" id="{C56A81E5-8447-C9BC-9BCA-6221B599824E}"/>
              </a:ext>
            </a:extLst>
          </p:cNvPr>
          <p:cNvPicPr>
            <a:picLocks noChangeAspect="1"/>
          </p:cNvPicPr>
          <p:nvPr/>
        </p:nvPicPr>
        <p:blipFill>
          <a:blip r:embed="rId4"/>
          <a:stretch>
            <a:fillRect/>
          </a:stretch>
        </p:blipFill>
        <p:spPr>
          <a:xfrm>
            <a:off x="1196510" y="3902762"/>
            <a:ext cx="7033090" cy="2608637"/>
          </a:xfrm>
          <a:prstGeom prst="rect">
            <a:avLst/>
          </a:prstGeom>
        </p:spPr>
      </p:pic>
    </p:spTree>
    <p:extLst>
      <p:ext uri="{BB962C8B-B14F-4D97-AF65-F5344CB8AC3E}">
        <p14:creationId xmlns:p14="http://schemas.microsoft.com/office/powerpoint/2010/main" val="233117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443900" y="36245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dirty="0"/>
              <a:t>Proposed data mining approach and methodology</a:t>
            </a:r>
            <a:endParaRPr sz="2400" dirty="0"/>
          </a:p>
        </p:txBody>
      </p:sp>
      <p:sp>
        <p:nvSpPr>
          <p:cNvPr id="140" name="Google Shape;140;p7"/>
          <p:cNvSpPr txBox="1"/>
          <p:nvPr/>
        </p:nvSpPr>
        <p:spPr>
          <a:xfrm>
            <a:off x="813240" y="1462487"/>
            <a:ext cx="5282760" cy="3385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en-US" sz="1600" dirty="0">
                <a:solidFill>
                  <a:schemeClr val="dk1"/>
                </a:solidFill>
                <a:latin typeface="Calibri"/>
                <a:ea typeface="Calibri"/>
                <a:cs typeface="Calibri"/>
                <a:sym typeface="Calibri"/>
              </a:rPr>
              <a:t>Using</a:t>
            </a:r>
            <a:r>
              <a:rPr lang="en-US" sz="1600" b="0" i="0" u="none" strike="noStrike" cap="none" dirty="0">
                <a:solidFill>
                  <a:schemeClr val="dk1"/>
                </a:solidFill>
                <a:latin typeface="Calibri"/>
                <a:ea typeface="Calibri"/>
                <a:cs typeface="Calibri"/>
                <a:sym typeface="Calibri"/>
              </a:rPr>
              <a:t> top 10 correlation </a:t>
            </a:r>
            <a:endParaRPr sz="1600" dirty="0">
              <a:solidFill>
                <a:schemeClr val="dk1"/>
              </a:solidFill>
              <a:latin typeface="Calibri"/>
              <a:ea typeface="Calibri"/>
              <a:cs typeface="Calibri"/>
              <a:sym typeface="Calibri"/>
            </a:endParaRPr>
          </a:p>
        </p:txBody>
      </p:sp>
      <p:sp>
        <p:nvSpPr>
          <p:cNvPr id="141" name="Google Shape;141;p7"/>
          <p:cNvSpPr txBox="1"/>
          <p:nvPr/>
        </p:nvSpPr>
        <p:spPr>
          <a:xfrm>
            <a:off x="813240" y="3967849"/>
            <a:ext cx="5282760" cy="3385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en-US" sz="1600" dirty="0">
                <a:solidFill>
                  <a:schemeClr val="dk1"/>
                </a:solidFill>
                <a:latin typeface="Calibri"/>
                <a:ea typeface="Calibri"/>
                <a:cs typeface="Calibri"/>
                <a:sym typeface="Calibri"/>
              </a:rPr>
              <a:t>Using all the variables </a:t>
            </a:r>
            <a:endParaRPr sz="1600" dirty="0">
              <a:solidFill>
                <a:schemeClr val="dk1"/>
              </a:solidFill>
              <a:latin typeface="Calibri"/>
              <a:ea typeface="Calibri"/>
              <a:cs typeface="Calibri"/>
              <a:sym typeface="Calibri"/>
            </a:endParaRPr>
          </a:p>
        </p:txBody>
      </p:sp>
      <p:sp>
        <p:nvSpPr>
          <p:cNvPr id="142" name="Google Shape;142;p7"/>
          <p:cNvSpPr txBox="1"/>
          <p:nvPr/>
        </p:nvSpPr>
        <p:spPr>
          <a:xfrm>
            <a:off x="813240" y="998856"/>
            <a:ext cx="2759242"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Training using linear model</a:t>
            </a:r>
            <a:endParaRPr b="1"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13E56074-3E43-5F27-A9A5-29790B244DB2}"/>
              </a:ext>
            </a:extLst>
          </p:cNvPr>
          <p:cNvPicPr>
            <a:picLocks noChangeAspect="1"/>
          </p:cNvPicPr>
          <p:nvPr/>
        </p:nvPicPr>
        <p:blipFill>
          <a:blip r:embed="rId3"/>
          <a:stretch>
            <a:fillRect/>
          </a:stretch>
        </p:blipFill>
        <p:spPr>
          <a:xfrm>
            <a:off x="813240" y="1801041"/>
            <a:ext cx="5122047" cy="1997531"/>
          </a:xfrm>
          <a:prstGeom prst="rect">
            <a:avLst/>
          </a:prstGeom>
        </p:spPr>
      </p:pic>
      <p:pic>
        <p:nvPicPr>
          <p:cNvPr id="12" name="Picture 11">
            <a:extLst>
              <a:ext uri="{FF2B5EF4-FFF2-40B4-BE49-F238E27FC236}">
                <a16:creationId xmlns:a16="http://schemas.microsoft.com/office/drawing/2014/main" id="{5F91D78D-301A-6224-46C0-70717D327C2A}"/>
              </a:ext>
            </a:extLst>
          </p:cNvPr>
          <p:cNvPicPr>
            <a:picLocks noChangeAspect="1"/>
          </p:cNvPicPr>
          <p:nvPr/>
        </p:nvPicPr>
        <p:blipFill>
          <a:blip r:embed="rId4"/>
          <a:stretch>
            <a:fillRect/>
          </a:stretch>
        </p:blipFill>
        <p:spPr>
          <a:xfrm>
            <a:off x="813240" y="4553065"/>
            <a:ext cx="5282760" cy="2052494"/>
          </a:xfrm>
          <a:prstGeom prst="rect">
            <a:avLst/>
          </a:prstGeom>
        </p:spPr>
      </p:pic>
      <p:pic>
        <p:nvPicPr>
          <p:cNvPr id="14" name="Picture 13" descr="Chart&#10;&#10;Description automatically generated">
            <a:extLst>
              <a:ext uri="{FF2B5EF4-FFF2-40B4-BE49-F238E27FC236}">
                <a16:creationId xmlns:a16="http://schemas.microsoft.com/office/drawing/2014/main" id="{28258E16-0623-9187-54F5-A60A19897AD0}"/>
              </a:ext>
            </a:extLst>
          </p:cNvPr>
          <p:cNvPicPr>
            <a:picLocks noChangeAspect="1"/>
          </p:cNvPicPr>
          <p:nvPr/>
        </p:nvPicPr>
        <p:blipFill>
          <a:blip r:embed="rId5"/>
          <a:stretch>
            <a:fillRect/>
          </a:stretch>
        </p:blipFill>
        <p:spPr>
          <a:xfrm>
            <a:off x="6558316" y="3444745"/>
            <a:ext cx="5282760" cy="3160814"/>
          </a:xfrm>
          <a:prstGeom prst="rect">
            <a:avLst/>
          </a:prstGeom>
        </p:spPr>
      </p:pic>
      <p:sp>
        <p:nvSpPr>
          <p:cNvPr id="15" name="Google Shape;148;p8">
            <a:extLst>
              <a:ext uri="{FF2B5EF4-FFF2-40B4-BE49-F238E27FC236}">
                <a16:creationId xmlns:a16="http://schemas.microsoft.com/office/drawing/2014/main" id="{A3F9AF4E-FD69-3377-C040-FD6E345FEF88}"/>
              </a:ext>
            </a:extLst>
          </p:cNvPr>
          <p:cNvSpPr txBox="1"/>
          <p:nvPr/>
        </p:nvSpPr>
        <p:spPr>
          <a:xfrm>
            <a:off x="6823363" y="2982368"/>
            <a:ext cx="2759242"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dirty="0">
                <a:solidFill>
                  <a:srgbClr val="000000"/>
                </a:solidFill>
                <a:latin typeface="Calibri"/>
                <a:ea typeface="Calibri"/>
                <a:cs typeface="Calibri"/>
                <a:sym typeface="Calibri"/>
              </a:rPr>
              <a:t>L</a:t>
            </a:r>
            <a:r>
              <a:rPr lang="en-US" sz="1800" b="1" i="0" u="none" strike="noStrike" cap="none" dirty="0">
                <a:solidFill>
                  <a:srgbClr val="000000"/>
                </a:solidFill>
                <a:latin typeface="Calibri"/>
                <a:ea typeface="Calibri"/>
                <a:cs typeface="Calibri"/>
                <a:sym typeface="Calibri"/>
              </a:rPr>
              <a:t>inear model plot</a:t>
            </a:r>
            <a:endParaRPr b="1" dirty="0"/>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411275" y="362526"/>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Proposed data mining approach and methodology</a:t>
            </a:r>
            <a:endParaRPr sz="2400"/>
          </a:p>
        </p:txBody>
      </p:sp>
      <p:sp>
        <p:nvSpPr>
          <p:cNvPr id="155" name="Google Shape;155;p9"/>
          <p:cNvSpPr txBox="1"/>
          <p:nvPr/>
        </p:nvSpPr>
        <p:spPr>
          <a:xfrm>
            <a:off x="611125" y="967594"/>
            <a:ext cx="27591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Training using linear model</a:t>
            </a:r>
            <a:endParaRPr b="1"/>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156" name="Google Shape;156;p9"/>
          <p:cNvSpPr txBox="1">
            <a:spLocks noGrp="1"/>
          </p:cNvSpPr>
          <p:nvPr>
            <p:ph type="body" idx="1"/>
          </p:nvPr>
        </p:nvSpPr>
        <p:spPr>
          <a:xfrm>
            <a:off x="838200" y="1448218"/>
            <a:ext cx="10515600" cy="43513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600" u="sng"/>
              <a:t>Strengths of the proposed approach using linear model:</a:t>
            </a:r>
            <a:endParaRPr u="sng"/>
          </a:p>
          <a:p>
            <a:pPr marL="228600" lvl="0" indent="-228600" algn="l" rtl="0">
              <a:lnSpc>
                <a:spcPct val="90000"/>
              </a:lnSpc>
              <a:spcBef>
                <a:spcPts val="1000"/>
              </a:spcBef>
              <a:spcAft>
                <a:spcPts val="0"/>
              </a:spcAft>
              <a:buClr>
                <a:schemeClr val="dk1"/>
              </a:buClr>
              <a:buSzPts val="1600"/>
              <a:buFont typeface="Arial"/>
              <a:buChar char="•"/>
            </a:pPr>
            <a:r>
              <a:rPr lang="en-US" sz="1600" b="0" i="0"/>
              <a:t>Linear regression is a simple and interpretable model that can capture linear relationships between the input features and the target variable.</a:t>
            </a:r>
            <a:endParaRPr/>
          </a:p>
          <a:p>
            <a:pPr marL="228600" lvl="0" indent="-228600" algn="l" rtl="0">
              <a:lnSpc>
                <a:spcPct val="90000"/>
              </a:lnSpc>
              <a:spcBef>
                <a:spcPts val="1000"/>
              </a:spcBef>
              <a:spcAft>
                <a:spcPts val="0"/>
              </a:spcAft>
              <a:buClr>
                <a:schemeClr val="dk1"/>
              </a:buClr>
              <a:buSzPts val="1600"/>
              <a:buFont typeface="Arial"/>
              <a:buChar char="•"/>
            </a:pPr>
            <a:r>
              <a:rPr lang="en-US" sz="1600" b="0" i="0"/>
              <a:t>The model can make reasonably accurate predictions of the target variable based on the input features.</a:t>
            </a:r>
            <a:endParaRPr/>
          </a:p>
          <a:p>
            <a:pPr marL="228600" lvl="0" indent="-228600" algn="l" rtl="0">
              <a:lnSpc>
                <a:spcPct val="90000"/>
              </a:lnSpc>
              <a:spcBef>
                <a:spcPts val="1000"/>
              </a:spcBef>
              <a:spcAft>
                <a:spcPts val="0"/>
              </a:spcAft>
              <a:buClr>
                <a:schemeClr val="dk1"/>
              </a:buClr>
              <a:buSzPts val="1600"/>
              <a:buFont typeface="Arial"/>
              <a:buChar char="•"/>
            </a:pPr>
            <a:r>
              <a:rPr lang="en-US" sz="1600" b="0" i="0"/>
              <a:t>The performance of the model can be evaluated using metrics such as RMSE, MAE, and accuracy.</a:t>
            </a:r>
            <a:endParaRPr/>
          </a:p>
          <a:p>
            <a:pPr marL="0" lvl="0" indent="0" algn="l" rtl="0">
              <a:lnSpc>
                <a:spcPct val="90000"/>
              </a:lnSpc>
              <a:spcBef>
                <a:spcPts val="1000"/>
              </a:spcBef>
              <a:spcAft>
                <a:spcPts val="0"/>
              </a:spcAft>
              <a:buClr>
                <a:schemeClr val="dk1"/>
              </a:buClr>
              <a:buSzPts val="1600"/>
              <a:buNone/>
            </a:pPr>
            <a:endParaRPr sz="1600" b="0" i="0"/>
          </a:p>
          <a:p>
            <a:pPr marL="0" lvl="0" indent="0" algn="l" rtl="0">
              <a:lnSpc>
                <a:spcPct val="90000"/>
              </a:lnSpc>
              <a:spcBef>
                <a:spcPts val="1000"/>
              </a:spcBef>
              <a:spcAft>
                <a:spcPts val="0"/>
              </a:spcAft>
              <a:buClr>
                <a:schemeClr val="dk1"/>
              </a:buClr>
              <a:buSzPts val="1600"/>
              <a:buNone/>
            </a:pPr>
            <a:r>
              <a:rPr lang="en-US" sz="1600" b="0" i="0" u="sng"/>
              <a:t>Weaknesses</a:t>
            </a:r>
            <a:r>
              <a:rPr lang="en-US" sz="1600" u="sng"/>
              <a:t> of the proposed approach using linear model:</a:t>
            </a:r>
            <a:endParaRPr u="sng"/>
          </a:p>
          <a:p>
            <a:pPr marL="228600" lvl="0" indent="-228600" algn="l" rtl="0">
              <a:lnSpc>
                <a:spcPct val="90000"/>
              </a:lnSpc>
              <a:spcBef>
                <a:spcPts val="1000"/>
              </a:spcBef>
              <a:spcAft>
                <a:spcPts val="0"/>
              </a:spcAft>
              <a:buClr>
                <a:schemeClr val="dk1"/>
              </a:buClr>
              <a:buSzPts val="1600"/>
              <a:buFont typeface="Arial"/>
              <a:buChar char="•"/>
            </a:pPr>
            <a:r>
              <a:rPr lang="en-US" sz="1600" b="0" i="0"/>
              <a:t>The model assumes a linear relationship between the input features and the target variable, which may not always be the case.</a:t>
            </a:r>
            <a:endParaRPr/>
          </a:p>
          <a:p>
            <a:pPr marL="228600" lvl="0" indent="-228600" algn="l" rtl="0">
              <a:lnSpc>
                <a:spcPct val="90000"/>
              </a:lnSpc>
              <a:spcBef>
                <a:spcPts val="1000"/>
              </a:spcBef>
              <a:spcAft>
                <a:spcPts val="0"/>
              </a:spcAft>
              <a:buClr>
                <a:schemeClr val="dk1"/>
              </a:buClr>
              <a:buSzPts val="1600"/>
              <a:buFont typeface="Arial"/>
              <a:buChar char="•"/>
            </a:pPr>
            <a:r>
              <a:rPr lang="en-US" sz="1600" b="0" i="0"/>
              <a:t>The model may not capture complex nonlinear relationships between the input features and the target variable.</a:t>
            </a:r>
            <a:endParaRPr/>
          </a:p>
          <a:p>
            <a:pPr marL="228600" lvl="0" indent="-228600" algn="l" rtl="0">
              <a:lnSpc>
                <a:spcPct val="90000"/>
              </a:lnSpc>
              <a:spcBef>
                <a:spcPts val="1000"/>
              </a:spcBef>
              <a:spcAft>
                <a:spcPts val="0"/>
              </a:spcAft>
              <a:buClr>
                <a:schemeClr val="dk1"/>
              </a:buClr>
              <a:buSzPts val="1600"/>
              <a:buFont typeface="Arial"/>
              <a:buChar char="•"/>
            </a:pPr>
            <a:r>
              <a:rPr lang="en-US" sz="1600" b="0" i="0"/>
              <a:t>The model may be affected by outliers and influential observations in the dataset.</a:t>
            </a:r>
            <a:endParaRPr/>
          </a:p>
          <a:p>
            <a:pPr marL="228600" lvl="0" indent="-228600" algn="l" rtl="0">
              <a:lnSpc>
                <a:spcPct val="90000"/>
              </a:lnSpc>
              <a:spcBef>
                <a:spcPts val="1000"/>
              </a:spcBef>
              <a:spcAft>
                <a:spcPts val="0"/>
              </a:spcAft>
              <a:buClr>
                <a:schemeClr val="dk1"/>
              </a:buClr>
              <a:buSzPts val="1600"/>
              <a:buFont typeface="Arial"/>
              <a:buChar char="•"/>
            </a:pPr>
            <a:r>
              <a:rPr lang="en-US" sz="1600" b="0" i="0"/>
              <a:t>The model's performance may be limited by the quality and quantity of the input features available.</a:t>
            </a:r>
            <a:endParaRPr/>
          </a:p>
          <a:p>
            <a:pPr marL="228600" lvl="0" indent="-127000" algn="l" rtl="0">
              <a:lnSpc>
                <a:spcPct val="90000"/>
              </a:lnSpc>
              <a:spcBef>
                <a:spcPts val="1000"/>
              </a:spcBef>
              <a:spcAft>
                <a:spcPts val="0"/>
              </a:spcAft>
              <a:buClr>
                <a:schemeClr val="dk1"/>
              </a:buClr>
              <a:buSzPts val="1600"/>
              <a:buNone/>
            </a:pP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2"/>
          <p:cNvSpPr txBox="1">
            <a:spLocks noGrp="1"/>
          </p:cNvSpPr>
          <p:nvPr>
            <p:ph type="title"/>
          </p:nvPr>
        </p:nvSpPr>
        <p:spPr>
          <a:xfrm>
            <a:off x="838200" y="365126"/>
            <a:ext cx="10515600" cy="695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proposed data mining approach and methodology</a:t>
            </a:r>
            <a:endParaRPr sz="2400"/>
          </a:p>
        </p:txBody>
      </p:sp>
      <p:sp>
        <p:nvSpPr>
          <p:cNvPr id="177" name="Google Shape;177;p12"/>
          <p:cNvSpPr txBox="1"/>
          <p:nvPr/>
        </p:nvSpPr>
        <p:spPr>
          <a:xfrm>
            <a:off x="838199" y="1058444"/>
            <a:ext cx="3601453"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Training using SVM model</a:t>
            </a:r>
            <a:endParaRPr b="1"/>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pic>
        <p:nvPicPr>
          <p:cNvPr id="178" name="Google Shape;178;p12"/>
          <p:cNvPicPr preferRelativeResize="0"/>
          <p:nvPr/>
        </p:nvPicPr>
        <p:blipFill rotWithShape="1">
          <a:blip r:embed="rId3">
            <a:alphaModFix/>
          </a:blip>
          <a:srcRect/>
          <a:stretch/>
        </p:blipFill>
        <p:spPr>
          <a:xfrm>
            <a:off x="105898" y="1599809"/>
            <a:ext cx="7468491" cy="3276991"/>
          </a:xfrm>
          <a:prstGeom prst="rect">
            <a:avLst/>
          </a:prstGeom>
          <a:noFill/>
          <a:ln>
            <a:noFill/>
          </a:ln>
        </p:spPr>
      </p:pic>
      <p:pic>
        <p:nvPicPr>
          <p:cNvPr id="179" name="Google Shape;179;p12"/>
          <p:cNvPicPr preferRelativeResize="0"/>
          <p:nvPr/>
        </p:nvPicPr>
        <p:blipFill rotWithShape="1">
          <a:blip r:embed="rId4">
            <a:alphaModFix/>
          </a:blip>
          <a:srcRect/>
          <a:stretch/>
        </p:blipFill>
        <p:spPr>
          <a:xfrm>
            <a:off x="105898" y="4985372"/>
            <a:ext cx="2477281" cy="860373"/>
          </a:xfrm>
          <a:prstGeom prst="rect">
            <a:avLst/>
          </a:prstGeom>
          <a:noFill/>
          <a:ln>
            <a:noFill/>
          </a:ln>
        </p:spPr>
      </p:pic>
      <p:pic>
        <p:nvPicPr>
          <p:cNvPr id="180" name="Google Shape;180;p12"/>
          <p:cNvPicPr preferRelativeResize="0">
            <a:picLocks noGrp="1"/>
          </p:cNvPicPr>
          <p:nvPr>
            <p:ph type="body" idx="1"/>
          </p:nvPr>
        </p:nvPicPr>
        <p:blipFill rotWithShape="1">
          <a:blip r:embed="rId5">
            <a:alphaModFix/>
          </a:blip>
          <a:srcRect/>
          <a:stretch/>
        </p:blipFill>
        <p:spPr>
          <a:xfrm>
            <a:off x="7594663" y="1359791"/>
            <a:ext cx="4357891" cy="43513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402200" y="362526"/>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Proposed data mining approach and methodology</a:t>
            </a:r>
            <a:endParaRPr sz="2400"/>
          </a:p>
        </p:txBody>
      </p:sp>
      <p:sp>
        <p:nvSpPr>
          <p:cNvPr id="186" name="Google Shape;186;p13"/>
          <p:cNvSpPr txBox="1"/>
          <p:nvPr/>
        </p:nvSpPr>
        <p:spPr>
          <a:xfrm>
            <a:off x="638349" y="1003944"/>
            <a:ext cx="36015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Training using SVM model</a:t>
            </a:r>
            <a:endParaRPr b="1"/>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187" name="Google Shape;187;p13"/>
          <p:cNvSpPr txBox="1">
            <a:spLocks noGrp="1"/>
          </p:cNvSpPr>
          <p:nvPr>
            <p:ph type="body" idx="1"/>
          </p:nvPr>
        </p:nvSpPr>
        <p:spPr>
          <a:xfrm>
            <a:off x="838200" y="150219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r>
              <a:rPr lang="en-US" sz="1600" i="0" u="sng"/>
              <a:t>Strengths of the proposed approach using SVM model:</a:t>
            </a:r>
            <a:endParaRPr sz="1600" u="sng"/>
          </a:p>
          <a:p>
            <a:pPr marL="228600" lvl="0" indent="-228600" algn="l" rtl="0">
              <a:lnSpc>
                <a:spcPct val="90000"/>
              </a:lnSpc>
              <a:spcBef>
                <a:spcPts val="1000"/>
              </a:spcBef>
              <a:spcAft>
                <a:spcPts val="0"/>
              </a:spcAft>
              <a:buClr>
                <a:schemeClr val="dk1"/>
              </a:buClr>
              <a:buSzPts val="1600"/>
              <a:buFont typeface="Calibri"/>
              <a:buChar char="•"/>
            </a:pPr>
            <a:r>
              <a:rPr lang="en-US" sz="1600" i="0"/>
              <a:t>Effective for high-dimensional data with a clear separation between classes</a:t>
            </a:r>
            <a:endParaRPr sz="1600"/>
          </a:p>
          <a:p>
            <a:pPr marL="228600" lvl="0" indent="-228600" algn="l" rtl="0">
              <a:lnSpc>
                <a:spcPct val="90000"/>
              </a:lnSpc>
              <a:spcBef>
                <a:spcPts val="1000"/>
              </a:spcBef>
              <a:spcAft>
                <a:spcPts val="0"/>
              </a:spcAft>
              <a:buClr>
                <a:schemeClr val="dk1"/>
              </a:buClr>
              <a:buSzPts val="1600"/>
              <a:buFont typeface="Calibri"/>
              <a:buChar char="•"/>
            </a:pPr>
            <a:r>
              <a:rPr lang="en-US" sz="1600" i="0"/>
              <a:t>Robust to outliers</a:t>
            </a:r>
            <a:endParaRPr sz="1600"/>
          </a:p>
          <a:p>
            <a:pPr marL="228600" lvl="0" indent="-228600" algn="l" rtl="0">
              <a:lnSpc>
                <a:spcPct val="90000"/>
              </a:lnSpc>
              <a:spcBef>
                <a:spcPts val="1000"/>
              </a:spcBef>
              <a:spcAft>
                <a:spcPts val="0"/>
              </a:spcAft>
              <a:buClr>
                <a:schemeClr val="dk1"/>
              </a:buClr>
              <a:buSzPts val="1600"/>
              <a:buFont typeface="Calibri"/>
              <a:buChar char="•"/>
            </a:pPr>
            <a:r>
              <a:rPr lang="en-US" sz="1600" i="0"/>
              <a:t>Can handle non-linear relationships between features and target using kernel functions</a:t>
            </a:r>
            <a:endParaRPr sz="1600"/>
          </a:p>
          <a:p>
            <a:pPr marL="0" lvl="0" indent="0" algn="l" rtl="0">
              <a:lnSpc>
                <a:spcPct val="90000"/>
              </a:lnSpc>
              <a:spcBef>
                <a:spcPts val="1000"/>
              </a:spcBef>
              <a:spcAft>
                <a:spcPts val="0"/>
              </a:spcAft>
              <a:buClr>
                <a:schemeClr val="dk1"/>
              </a:buClr>
              <a:buSzPts val="1600"/>
              <a:buNone/>
            </a:pPr>
            <a:endParaRPr sz="1600" i="0"/>
          </a:p>
          <a:p>
            <a:pPr marL="0" lvl="0" indent="0" algn="l" rtl="0">
              <a:lnSpc>
                <a:spcPct val="90000"/>
              </a:lnSpc>
              <a:spcBef>
                <a:spcPts val="1000"/>
              </a:spcBef>
              <a:spcAft>
                <a:spcPts val="0"/>
              </a:spcAft>
              <a:buClr>
                <a:schemeClr val="dk1"/>
              </a:buClr>
              <a:buSzPts val="1600"/>
              <a:buNone/>
            </a:pPr>
            <a:r>
              <a:rPr lang="en-US" sz="1600" i="0" u="sng"/>
              <a:t>Weakness of the proposed approach using SVM model:</a:t>
            </a:r>
            <a:endParaRPr sz="1600" u="sng"/>
          </a:p>
          <a:p>
            <a:pPr marL="228600" lvl="0" indent="-228600" algn="l" rtl="0">
              <a:lnSpc>
                <a:spcPct val="90000"/>
              </a:lnSpc>
              <a:spcBef>
                <a:spcPts val="1000"/>
              </a:spcBef>
              <a:spcAft>
                <a:spcPts val="0"/>
              </a:spcAft>
              <a:buClr>
                <a:schemeClr val="dk1"/>
              </a:buClr>
              <a:buSzPts val="1600"/>
              <a:buFont typeface="Calibri"/>
              <a:buChar char="•"/>
            </a:pPr>
            <a:r>
              <a:rPr lang="en-US" sz="1600" i="0"/>
              <a:t>Can be sensitive to the choice of kernel function and hyperparameters</a:t>
            </a:r>
            <a:endParaRPr sz="1600"/>
          </a:p>
          <a:p>
            <a:pPr marL="228600" lvl="0" indent="-228600" algn="l" rtl="0">
              <a:lnSpc>
                <a:spcPct val="90000"/>
              </a:lnSpc>
              <a:spcBef>
                <a:spcPts val="1000"/>
              </a:spcBef>
              <a:spcAft>
                <a:spcPts val="0"/>
              </a:spcAft>
              <a:buClr>
                <a:schemeClr val="dk1"/>
              </a:buClr>
              <a:buSzPts val="1600"/>
              <a:buFont typeface="Calibri"/>
              <a:buChar char="•"/>
            </a:pPr>
            <a:r>
              <a:rPr lang="en-US" sz="1600" i="0"/>
              <a:t>Slower to train and make predictions compared to linear models</a:t>
            </a:r>
            <a:endParaRPr sz="1600"/>
          </a:p>
          <a:p>
            <a:pPr marL="228600" lvl="0" indent="-228600" algn="l" rtl="0">
              <a:lnSpc>
                <a:spcPct val="90000"/>
              </a:lnSpc>
              <a:spcBef>
                <a:spcPts val="1000"/>
              </a:spcBef>
              <a:spcAft>
                <a:spcPts val="0"/>
              </a:spcAft>
              <a:buClr>
                <a:schemeClr val="dk1"/>
              </a:buClr>
              <a:buSzPts val="1600"/>
              <a:buFont typeface="Calibri"/>
              <a:buChar char="•"/>
            </a:pPr>
            <a:r>
              <a:rPr lang="en-US" sz="1600" i="0"/>
              <a:t>Less interpretable than linear models</a:t>
            </a:r>
            <a:endParaRPr sz="1600"/>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4"/>
          <p:cNvSpPr txBox="1">
            <a:spLocks noGrp="1"/>
          </p:cNvSpPr>
          <p:nvPr>
            <p:ph type="title"/>
          </p:nvPr>
        </p:nvSpPr>
        <p:spPr>
          <a:xfrm>
            <a:off x="838200" y="365126"/>
            <a:ext cx="10515600" cy="695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Alternative approach </a:t>
            </a:r>
            <a:endParaRPr sz="2400"/>
          </a:p>
        </p:txBody>
      </p:sp>
      <p:sp>
        <p:nvSpPr>
          <p:cNvPr id="193" name="Google Shape;193;p14"/>
          <p:cNvSpPr txBox="1">
            <a:spLocks noGrp="1"/>
          </p:cNvSpPr>
          <p:nvPr>
            <p:ph type="body" idx="1"/>
          </p:nvPr>
        </p:nvSpPr>
        <p:spPr>
          <a:xfrm>
            <a:off x="838200" y="1203158"/>
            <a:ext cx="10515600" cy="52897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dirty="0"/>
              <a:t>Year is considered a categorical variable because it represents a qualitative rather than quantitative aspect of the data. In other words, the year has no mathematical significance in its ordering, and each year is unique and different from others. When using regression analysis, categorical variables are often encoded as dummy variables, which are binary variables that represent the presence or absence of a particular category. This allows you to use regression techniques to analyze the relationship between the categorical variable and other variables in the dataset.</a:t>
            </a:r>
            <a:endParaRPr dirty="0"/>
          </a:p>
          <a:p>
            <a:pPr marL="228600" lvl="0" indent="-114300" algn="l" rtl="0">
              <a:lnSpc>
                <a:spcPct val="90000"/>
              </a:lnSpc>
              <a:spcBef>
                <a:spcPts val="1000"/>
              </a:spcBef>
              <a:spcAft>
                <a:spcPts val="0"/>
              </a:spcAft>
              <a:buClr>
                <a:schemeClr val="dk1"/>
              </a:buClr>
              <a:buSzPts val="1800"/>
              <a:buNone/>
            </a:pPr>
            <a:endParaRPr sz="1800" dirty="0"/>
          </a:p>
          <a:p>
            <a:pPr marL="228600" lvl="0" indent="-228600" algn="l" rtl="0">
              <a:lnSpc>
                <a:spcPct val="90000"/>
              </a:lnSpc>
              <a:spcBef>
                <a:spcPts val="1000"/>
              </a:spcBef>
              <a:spcAft>
                <a:spcPts val="0"/>
              </a:spcAft>
              <a:buClr>
                <a:schemeClr val="dk1"/>
              </a:buClr>
              <a:buSzPts val="2000"/>
              <a:buChar char="•"/>
            </a:pPr>
            <a:endParaRPr lang="en-US" sz="2000" dirty="0"/>
          </a:p>
          <a:p>
            <a:pPr marL="228600" lvl="0" indent="-228600" algn="l" rtl="0">
              <a:lnSpc>
                <a:spcPct val="90000"/>
              </a:lnSpc>
              <a:spcBef>
                <a:spcPts val="1000"/>
              </a:spcBef>
              <a:spcAft>
                <a:spcPts val="0"/>
              </a:spcAft>
              <a:buClr>
                <a:schemeClr val="dk1"/>
              </a:buClr>
              <a:buSzPts val="2000"/>
              <a:buChar char="•"/>
            </a:pPr>
            <a:r>
              <a:rPr lang="en-US" sz="2000" dirty="0"/>
              <a:t>Confusion matrix</a:t>
            </a:r>
            <a:endParaRPr dirty="0"/>
          </a:p>
          <a:p>
            <a:pPr marL="228600" lvl="0" indent="-228600" algn="l" rtl="0">
              <a:lnSpc>
                <a:spcPct val="90000"/>
              </a:lnSpc>
              <a:spcBef>
                <a:spcPts val="1000"/>
              </a:spcBef>
              <a:spcAft>
                <a:spcPts val="0"/>
              </a:spcAft>
              <a:buClr>
                <a:schemeClr val="dk1"/>
              </a:buClr>
              <a:buSzPts val="1600"/>
              <a:buFont typeface="Noto Sans Symbols"/>
              <a:buChar char="⮚"/>
            </a:pPr>
            <a:r>
              <a:rPr lang="en-US" sz="1600" dirty="0"/>
              <a:t>Matrix function provides a detailed view of model performance.</a:t>
            </a:r>
            <a:endParaRPr dirty="0"/>
          </a:p>
          <a:p>
            <a:pPr marL="228600" lvl="0" indent="-228600" algn="l" rtl="0">
              <a:lnSpc>
                <a:spcPct val="90000"/>
              </a:lnSpc>
              <a:spcBef>
                <a:spcPts val="1000"/>
              </a:spcBef>
              <a:spcAft>
                <a:spcPts val="0"/>
              </a:spcAft>
              <a:buClr>
                <a:schemeClr val="dk1"/>
              </a:buClr>
              <a:buSzPts val="1600"/>
              <a:buFont typeface="Noto Sans Symbols"/>
              <a:buChar char="⮚"/>
            </a:pPr>
            <a:r>
              <a:rPr lang="en-US" sz="1600" dirty="0"/>
              <a:t>It helps to identify where the model is making errors.</a:t>
            </a:r>
            <a:endParaRPr dirty="0"/>
          </a:p>
          <a:p>
            <a:pPr marL="228600" lvl="0" indent="-228600" algn="l" rtl="0">
              <a:lnSpc>
                <a:spcPct val="90000"/>
              </a:lnSpc>
              <a:spcBef>
                <a:spcPts val="1000"/>
              </a:spcBef>
              <a:spcAft>
                <a:spcPts val="0"/>
              </a:spcAft>
              <a:buClr>
                <a:schemeClr val="dk1"/>
              </a:buClr>
              <a:buSzPts val="1600"/>
              <a:buFont typeface="Noto Sans Symbols"/>
              <a:buChar char="⮚"/>
            </a:pPr>
            <a:r>
              <a:rPr lang="en-US" sz="1600" dirty="0"/>
              <a:t>The matrix provides the number of true positives, true negatives, false positives, and false negatives.</a:t>
            </a:r>
            <a:endParaRPr dirty="0"/>
          </a:p>
          <a:p>
            <a:pPr marL="228600" lvl="0" indent="-228600" algn="l" rtl="0">
              <a:lnSpc>
                <a:spcPct val="90000"/>
              </a:lnSpc>
              <a:spcBef>
                <a:spcPts val="1000"/>
              </a:spcBef>
              <a:spcAft>
                <a:spcPts val="0"/>
              </a:spcAft>
              <a:buClr>
                <a:schemeClr val="dk1"/>
              </a:buClr>
              <a:buSzPts val="1600"/>
              <a:buFont typeface="Noto Sans Symbols"/>
              <a:buChar char="⮚"/>
            </a:pPr>
            <a:r>
              <a:rPr lang="en-US" sz="1600" dirty="0"/>
              <a:t>These metrics can be used to calculate performance metrics such as accuracy, precision, recall, and F1 score.</a:t>
            </a:r>
            <a:endParaRPr dirty="0"/>
          </a:p>
          <a:p>
            <a:pPr marL="228600" lvl="0" indent="-228600" algn="l" rtl="0">
              <a:lnSpc>
                <a:spcPct val="90000"/>
              </a:lnSpc>
              <a:spcBef>
                <a:spcPts val="1000"/>
              </a:spcBef>
              <a:spcAft>
                <a:spcPts val="0"/>
              </a:spcAft>
              <a:buClr>
                <a:schemeClr val="dk1"/>
              </a:buClr>
              <a:buSzPts val="1600"/>
              <a:buFont typeface="Noto Sans Symbols"/>
              <a:buChar char="⮚"/>
            </a:pPr>
            <a:r>
              <a:rPr lang="en-US" sz="1600" dirty="0"/>
              <a:t>The metrics help to better understand the model's strengths and weaknesses and how it performs on different subsets of data.</a:t>
            </a:r>
            <a:endParaRPr dirty="0"/>
          </a:p>
          <a:p>
            <a:pPr marL="228600" lvl="0" indent="-228600" algn="l" rtl="0">
              <a:lnSpc>
                <a:spcPct val="90000"/>
              </a:lnSpc>
              <a:spcBef>
                <a:spcPts val="1000"/>
              </a:spcBef>
              <a:spcAft>
                <a:spcPts val="0"/>
              </a:spcAft>
              <a:buClr>
                <a:schemeClr val="dk1"/>
              </a:buClr>
              <a:buSzPts val="1600"/>
              <a:buFont typeface="Noto Sans Symbols"/>
              <a:buChar char="⮚"/>
            </a:pPr>
            <a:r>
              <a:rPr lang="en-US" sz="1600" dirty="0"/>
              <a:t>By using a confusion matrix, we can obtain a better picture of how well the model is performing and take steps to improve it if necessary.</a:t>
            </a:r>
            <a:endParaRPr sz="1600" dirty="0"/>
          </a:p>
        </p:txBody>
      </p:sp>
      <p:pic>
        <p:nvPicPr>
          <p:cNvPr id="5" name="Picture 4">
            <a:extLst>
              <a:ext uri="{FF2B5EF4-FFF2-40B4-BE49-F238E27FC236}">
                <a16:creationId xmlns:a16="http://schemas.microsoft.com/office/drawing/2014/main" id="{8F7A4DF9-A872-B28C-CE5C-BE9B5A080CE5}"/>
              </a:ext>
            </a:extLst>
          </p:cNvPr>
          <p:cNvPicPr>
            <a:picLocks noChangeAspect="1"/>
          </p:cNvPicPr>
          <p:nvPr/>
        </p:nvPicPr>
        <p:blipFill rotWithShape="1">
          <a:blip r:embed="rId3"/>
          <a:srcRect b="13121"/>
          <a:stretch/>
        </p:blipFill>
        <p:spPr>
          <a:xfrm>
            <a:off x="927867" y="2808397"/>
            <a:ext cx="8591550" cy="7861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7"/>
          <p:cNvSpPr txBox="1">
            <a:spLocks noGrp="1"/>
          </p:cNvSpPr>
          <p:nvPr>
            <p:ph type="title"/>
          </p:nvPr>
        </p:nvSpPr>
        <p:spPr>
          <a:xfrm>
            <a:off x="430500" y="1460485"/>
            <a:ext cx="10515600" cy="695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000" dirty="0"/>
              <a:t>Random forest model, confusion matrix</a:t>
            </a:r>
            <a:endParaRPr sz="2000" dirty="0"/>
          </a:p>
        </p:txBody>
      </p:sp>
      <p:sp>
        <p:nvSpPr>
          <p:cNvPr id="215" name="Google Shape;215;p17"/>
          <p:cNvSpPr txBox="1"/>
          <p:nvPr/>
        </p:nvSpPr>
        <p:spPr>
          <a:xfrm>
            <a:off x="1574631" y="3648423"/>
            <a:ext cx="3305908" cy="26161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Overall Statistics</a:t>
            </a:r>
            <a:endParaRPr dirty="0"/>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                                          </a:t>
            </a:r>
            <a:endParaRPr dirty="0"/>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               Accuracy : 0.1436          </a:t>
            </a:r>
            <a:endParaRPr dirty="0"/>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                 95% CI : (0.1419, 0.1454)</a:t>
            </a:r>
            <a:endParaRPr dirty="0"/>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    No Information Rate : 0.0758          </a:t>
            </a:r>
            <a:endParaRPr dirty="0"/>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    P-Value [Acc &gt; NIR] : &lt; 2.2e-16       </a:t>
            </a:r>
            <a:endParaRPr dirty="0"/>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                                          </a:t>
            </a:r>
            <a:endParaRPr dirty="0"/>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                  Kappa : 0.0868          </a:t>
            </a:r>
            <a:endParaRPr dirty="0"/>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                                          </a:t>
            </a:r>
            <a:endParaRPr dirty="0"/>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dirty="0">
                <a:solidFill>
                  <a:srgbClr val="000000"/>
                </a:solidFill>
                <a:latin typeface="Calibri"/>
                <a:ea typeface="Calibri"/>
                <a:cs typeface="Calibri"/>
                <a:sym typeface="Calibri"/>
              </a:rPr>
              <a:t> </a:t>
            </a:r>
            <a:r>
              <a:rPr lang="en-US" sz="1600" b="0" i="0" u="none" strike="noStrike" cap="none" dirty="0" err="1">
                <a:solidFill>
                  <a:srgbClr val="000000"/>
                </a:solidFill>
                <a:latin typeface="Calibri"/>
                <a:ea typeface="Calibri"/>
                <a:cs typeface="Calibri"/>
                <a:sym typeface="Calibri"/>
              </a:rPr>
              <a:t>Mcnemar's</a:t>
            </a:r>
            <a:r>
              <a:rPr lang="en-US" sz="1600" b="0" i="0" u="none" strike="noStrike" cap="none" dirty="0">
                <a:solidFill>
                  <a:srgbClr val="000000"/>
                </a:solidFill>
                <a:latin typeface="Calibri"/>
                <a:ea typeface="Calibri"/>
                <a:cs typeface="Calibri"/>
                <a:sym typeface="Calibri"/>
              </a:rPr>
              <a:t> Test P-Value : NA </a:t>
            </a:r>
            <a:endParaRPr sz="1800" b="0" i="0" u="none" strike="noStrike" cap="none" dirty="0">
              <a:solidFill>
                <a:srgbClr val="000000"/>
              </a:solidFill>
              <a:latin typeface="Calibri"/>
              <a:ea typeface="Calibri"/>
              <a:cs typeface="Calibri"/>
              <a:sym typeface="Calibri"/>
            </a:endParaRPr>
          </a:p>
        </p:txBody>
      </p:sp>
      <p:sp>
        <p:nvSpPr>
          <p:cNvPr id="216" name="Google Shape;216;p17"/>
          <p:cNvSpPr txBox="1"/>
          <p:nvPr/>
        </p:nvSpPr>
        <p:spPr>
          <a:xfrm>
            <a:off x="6096000" y="2124573"/>
            <a:ext cx="5665500" cy="3047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Calibri"/>
              <a:buChar char="•"/>
            </a:pPr>
            <a:r>
              <a:rPr lang="en-US" sz="1600" i="0" u="none" strike="noStrike" cap="none" dirty="0">
                <a:solidFill>
                  <a:srgbClr val="000000"/>
                </a:solidFill>
                <a:latin typeface="Calibri"/>
                <a:ea typeface="Calibri"/>
                <a:cs typeface="Calibri"/>
                <a:sym typeface="Calibri"/>
              </a:rPr>
              <a:t>The model is a binary classification model, and the accuracy metric is being used to evaluate its performance.</a:t>
            </a:r>
            <a:endParaRPr sz="1600" dirty="0">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600"/>
              <a:buFont typeface="Calibri"/>
              <a:buChar char="•"/>
            </a:pPr>
            <a:r>
              <a:rPr lang="en-US" sz="1600" i="0" u="none" strike="noStrike" cap="none" dirty="0">
                <a:solidFill>
                  <a:srgbClr val="000000"/>
                </a:solidFill>
                <a:latin typeface="Calibri"/>
                <a:ea typeface="Calibri"/>
                <a:cs typeface="Calibri"/>
                <a:sym typeface="Calibri"/>
              </a:rPr>
              <a:t>The model's overall accuracy is 0.1436, meaning that it is correctly classifying only 14.36% of the test instances.</a:t>
            </a:r>
            <a:endParaRPr sz="1600" dirty="0">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600"/>
              <a:buFont typeface="Calibri"/>
              <a:buChar char="•"/>
            </a:pPr>
            <a:r>
              <a:rPr lang="en-US" sz="1600" i="0" u="none" strike="noStrike" cap="none" dirty="0">
                <a:solidFill>
                  <a:srgbClr val="000000"/>
                </a:solidFill>
                <a:latin typeface="Calibri"/>
                <a:ea typeface="Calibri"/>
                <a:cs typeface="Calibri"/>
                <a:sym typeface="Calibri"/>
              </a:rPr>
              <a:t>The No Information Rate (NIR) is 0.0758, which is the accuracy that could be achieved by always predicting the majority class, and the model's accuracy is statistically significantly better than the NIR.</a:t>
            </a:r>
            <a:endParaRPr sz="1600" dirty="0">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600"/>
              <a:buFont typeface="Calibri"/>
              <a:buChar char="•"/>
            </a:pPr>
            <a:r>
              <a:rPr lang="en-US" sz="1600" i="0" u="none" strike="noStrike" cap="none" dirty="0">
                <a:solidFill>
                  <a:srgbClr val="000000"/>
                </a:solidFill>
                <a:latin typeface="Calibri"/>
                <a:ea typeface="Calibri"/>
                <a:cs typeface="Calibri"/>
                <a:sym typeface="Calibri"/>
              </a:rPr>
              <a:t>The Kappa statistic is 0.0868, indicating that the model is not doing much better than chance.</a:t>
            </a:r>
            <a:endParaRPr sz="1600" dirty="0">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600"/>
              <a:buFont typeface="Calibri"/>
              <a:buChar char="•"/>
            </a:pPr>
            <a:r>
              <a:rPr lang="en-US" sz="1600" i="0" u="none" strike="noStrike" cap="none" dirty="0">
                <a:solidFill>
                  <a:srgbClr val="000000"/>
                </a:solidFill>
                <a:latin typeface="Calibri"/>
                <a:ea typeface="Calibri"/>
                <a:cs typeface="Calibri"/>
                <a:sym typeface="Calibri"/>
              </a:rPr>
              <a:t>The </a:t>
            </a:r>
            <a:r>
              <a:rPr lang="en-US" sz="1600" i="0" u="none" strike="noStrike" cap="none" dirty="0" err="1">
                <a:solidFill>
                  <a:srgbClr val="000000"/>
                </a:solidFill>
                <a:latin typeface="Calibri"/>
                <a:ea typeface="Calibri"/>
                <a:cs typeface="Calibri"/>
                <a:sym typeface="Calibri"/>
              </a:rPr>
              <a:t>McNemar's</a:t>
            </a:r>
            <a:r>
              <a:rPr lang="en-US" sz="1600" i="0" u="none" strike="noStrike" cap="none" dirty="0">
                <a:solidFill>
                  <a:srgbClr val="000000"/>
                </a:solidFill>
                <a:latin typeface="Calibri"/>
                <a:ea typeface="Calibri"/>
                <a:cs typeface="Calibri"/>
                <a:sym typeface="Calibri"/>
              </a:rPr>
              <a:t> test P-value is not available, meaning that the test could not be performed for this model.</a:t>
            </a:r>
            <a:endParaRPr sz="1600" i="0" u="none" strike="noStrike" cap="none" dirty="0">
              <a:solidFill>
                <a:srgbClr val="000000"/>
              </a:solidFill>
              <a:latin typeface="Calibri"/>
              <a:ea typeface="Calibri"/>
              <a:cs typeface="Calibri"/>
              <a:sym typeface="Calibri"/>
            </a:endParaRPr>
          </a:p>
        </p:txBody>
      </p:sp>
      <p:sp>
        <p:nvSpPr>
          <p:cNvPr id="2" name="Google Shape;192;p14">
            <a:extLst>
              <a:ext uri="{FF2B5EF4-FFF2-40B4-BE49-F238E27FC236}">
                <a16:creationId xmlns:a16="http://schemas.microsoft.com/office/drawing/2014/main" id="{80314A5A-E268-05B1-0A36-1E52C51C8EF0}"/>
              </a:ext>
            </a:extLst>
          </p:cNvPr>
          <p:cNvSpPr txBox="1">
            <a:spLocks/>
          </p:cNvSpPr>
          <p:nvPr/>
        </p:nvSpPr>
        <p:spPr>
          <a:xfrm>
            <a:off x="838200" y="365126"/>
            <a:ext cx="10515600" cy="695924"/>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400"/>
            </a:pPr>
            <a:r>
              <a:rPr lang="en-US" sz="2400" dirty="0"/>
              <a:t>Alternative approach </a:t>
            </a:r>
          </a:p>
        </p:txBody>
      </p:sp>
      <p:pic>
        <p:nvPicPr>
          <p:cNvPr id="4" name="Picture 3">
            <a:extLst>
              <a:ext uri="{FF2B5EF4-FFF2-40B4-BE49-F238E27FC236}">
                <a16:creationId xmlns:a16="http://schemas.microsoft.com/office/drawing/2014/main" id="{0B1D57B2-39BB-E0E3-650C-A8138D246E91}"/>
              </a:ext>
            </a:extLst>
          </p:cNvPr>
          <p:cNvPicPr>
            <a:picLocks noChangeAspect="1"/>
          </p:cNvPicPr>
          <p:nvPr/>
        </p:nvPicPr>
        <p:blipFill>
          <a:blip r:embed="rId3"/>
          <a:stretch>
            <a:fillRect/>
          </a:stretch>
        </p:blipFill>
        <p:spPr>
          <a:xfrm>
            <a:off x="476250" y="2156409"/>
            <a:ext cx="5619750" cy="1143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8"/>
          <p:cNvSpPr txBox="1">
            <a:spLocks noGrp="1"/>
          </p:cNvSpPr>
          <p:nvPr>
            <p:ph type="title"/>
          </p:nvPr>
        </p:nvSpPr>
        <p:spPr>
          <a:xfrm>
            <a:off x="461512" y="302974"/>
            <a:ext cx="10515600" cy="695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Random forest model, confusion matrix</a:t>
            </a:r>
            <a:endParaRPr sz="2400"/>
          </a:p>
        </p:txBody>
      </p:sp>
      <p:pic>
        <p:nvPicPr>
          <p:cNvPr id="223" name="Google Shape;223;p18" descr="Chart, scatter chart&#10;&#10;Description automatically generated with medium confidence"/>
          <p:cNvPicPr preferRelativeResize="0"/>
          <p:nvPr/>
        </p:nvPicPr>
        <p:blipFill rotWithShape="1">
          <a:blip r:embed="rId3">
            <a:alphaModFix/>
          </a:blip>
          <a:srcRect/>
          <a:stretch/>
        </p:blipFill>
        <p:spPr>
          <a:xfrm>
            <a:off x="1829308" y="998898"/>
            <a:ext cx="8742897" cy="56848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2"/>
          <p:cNvSpPr txBox="1">
            <a:spLocks noGrp="1"/>
          </p:cNvSpPr>
          <p:nvPr>
            <p:ph type="title"/>
          </p:nvPr>
        </p:nvSpPr>
        <p:spPr>
          <a:xfrm>
            <a:off x="443900" y="36245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Proposed data mining approach and methodology</a:t>
            </a:r>
            <a:endParaRPr sz="2400"/>
          </a:p>
        </p:txBody>
      </p:sp>
      <p:sp>
        <p:nvSpPr>
          <p:cNvPr id="229" name="Google Shape;229;p22"/>
          <p:cNvSpPr txBox="1"/>
          <p:nvPr/>
        </p:nvSpPr>
        <p:spPr>
          <a:xfrm>
            <a:off x="747350" y="876775"/>
            <a:ext cx="5501100"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Training using Lasso Regression model</a:t>
            </a:r>
            <a:endParaRPr b="1"/>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230" name="Google Shape;230;p22"/>
          <p:cNvPicPr preferRelativeResize="0"/>
          <p:nvPr/>
        </p:nvPicPr>
        <p:blipFill>
          <a:blip r:embed="rId3">
            <a:alphaModFix/>
          </a:blip>
          <a:stretch>
            <a:fillRect/>
          </a:stretch>
        </p:blipFill>
        <p:spPr>
          <a:xfrm>
            <a:off x="698850" y="1334175"/>
            <a:ext cx="5077624" cy="5156475"/>
          </a:xfrm>
          <a:prstGeom prst="rect">
            <a:avLst/>
          </a:prstGeom>
          <a:noFill/>
          <a:ln>
            <a:noFill/>
          </a:ln>
        </p:spPr>
      </p:pic>
      <p:sp>
        <p:nvSpPr>
          <p:cNvPr id="231" name="Google Shape;231;p22"/>
          <p:cNvSpPr txBox="1"/>
          <p:nvPr/>
        </p:nvSpPr>
        <p:spPr>
          <a:xfrm>
            <a:off x="6002307" y="1334175"/>
            <a:ext cx="5665500" cy="15699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00000"/>
              </a:lnSpc>
              <a:spcBef>
                <a:spcPts val="0"/>
              </a:spcBef>
              <a:spcAft>
                <a:spcPts val="0"/>
              </a:spcAft>
              <a:buSzPts val="1600"/>
              <a:buFont typeface="Calibri"/>
              <a:buChar char="●"/>
            </a:pPr>
            <a:r>
              <a:rPr lang="en-US" sz="1600">
                <a:latin typeface="Calibri"/>
                <a:ea typeface="Calibri"/>
                <a:cs typeface="Calibri"/>
                <a:sym typeface="Calibri"/>
              </a:rPr>
              <a:t>No tuning needed as k-fold cross validation has been used to find optimal lambda value to minimise test mean-squared error</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US" sz="1600">
                <a:solidFill>
                  <a:schemeClr val="dk1"/>
                </a:solidFill>
                <a:latin typeface="Calibri"/>
                <a:ea typeface="Calibri"/>
                <a:cs typeface="Calibri"/>
                <a:sym typeface="Calibri"/>
              </a:rPr>
              <a:t>The model's overall accuracy is 0.0539, meaning that it is correctly classifying only 5.39% of the test instances, only slightly better than using linear regression model</a:t>
            </a:r>
            <a:endParaRPr sz="1600"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474850" y="328776"/>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General description of the dataset</a:t>
            </a:r>
            <a:endParaRPr sz="2400"/>
          </a:p>
        </p:txBody>
      </p:sp>
      <p:sp>
        <p:nvSpPr>
          <p:cNvPr id="91" name="Google Shape;91;p2"/>
          <p:cNvSpPr txBox="1">
            <a:spLocks noGrp="1"/>
          </p:cNvSpPr>
          <p:nvPr>
            <p:ph type="body" idx="1"/>
          </p:nvPr>
        </p:nvSpPr>
        <p:spPr>
          <a:xfrm>
            <a:off x="838200" y="1203158"/>
            <a:ext cx="10515600" cy="52897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The "Year Prediction MSD" dataset consists of 515,345 musical tracks and 90 musical features for each track. The goal of the dataset is to predict the year of release of a musical track based on these audio features.</a:t>
            </a:r>
            <a:endParaRPr/>
          </a:p>
          <a:p>
            <a:pPr marL="228600" lvl="0" indent="-228600" algn="l" rtl="0">
              <a:lnSpc>
                <a:spcPct val="90000"/>
              </a:lnSpc>
              <a:spcBef>
                <a:spcPts val="0"/>
              </a:spcBef>
              <a:spcAft>
                <a:spcPts val="0"/>
              </a:spcAft>
              <a:buClr>
                <a:srgbClr val="000000"/>
              </a:buClr>
              <a:buSzPts val="2000"/>
              <a:buChar char="•"/>
            </a:pPr>
            <a:r>
              <a:rPr lang="en-US" sz="2000" b="0" i="0" u="none" strike="noStrike">
                <a:solidFill>
                  <a:srgbClr val="000000"/>
                </a:solidFill>
                <a:latin typeface="Calibri"/>
                <a:ea typeface="Calibri"/>
                <a:cs typeface="Calibri"/>
                <a:sym typeface="Calibri"/>
              </a:rPr>
              <a:t>The general properties of the dataset include:</a:t>
            </a:r>
            <a:endParaRPr sz="4400" b="0"/>
          </a:p>
          <a:p>
            <a:pPr marL="228600" lvl="0" indent="-228600" algn="l" rtl="0">
              <a:lnSpc>
                <a:spcPct val="90000"/>
              </a:lnSpc>
              <a:spcBef>
                <a:spcPts val="800"/>
              </a:spcBef>
              <a:spcAft>
                <a:spcPts val="0"/>
              </a:spcAft>
              <a:buClr>
                <a:srgbClr val="000000"/>
              </a:buClr>
              <a:buSzPts val="2000"/>
              <a:buFont typeface="Arial"/>
              <a:buChar char="•"/>
            </a:pPr>
            <a:r>
              <a:rPr lang="en-US" sz="2000" b="0" i="0" u="none" strike="noStrike">
                <a:solidFill>
                  <a:srgbClr val="000000"/>
                </a:solidFill>
                <a:latin typeface="Calibri"/>
                <a:ea typeface="Calibri"/>
                <a:cs typeface="Calibri"/>
                <a:sym typeface="Calibri"/>
              </a:rPr>
              <a:t>Size: 515,345 musical tracks and 90 features for each track</a:t>
            </a:r>
            <a:endParaRPr sz="2000" b="0" i="0" u="none" strike="noStrike">
              <a:solidFill>
                <a:srgbClr val="000000"/>
              </a:solidFill>
              <a:latin typeface="Noto Sans Symbols"/>
              <a:ea typeface="Noto Sans Symbols"/>
              <a:cs typeface="Noto Sans Symbols"/>
              <a:sym typeface="Noto Sans Symbols"/>
            </a:endParaRPr>
          </a:p>
          <a:p>
            <a:pPr marL="228600" lvl="0" indent="-228600" algn="l" rtl="0">
              <a:lnSpc>
                <a:spcPct val="90000"/>
              </a:lnSpc>
              <a:spcBef>
                <a:spcPts val="800"/>
              </a:spcBef>
              <a:spcAft>
                <a:spcPts val="0"/>
              </a:spcAft>
              <a:buClr>
                <a:srgbClr val="000000"/>
              </a:buClr>
              <a:buSzPts val="2000"/>
              <a:buFont typeface="Arial"/>
              <a:buChar char="•"/>
            </a:pPr>
            <a:r>
              <a:rPr lang="en-US" sz="2000" b="0" i="0" u="none" strike="noStrike">
                <a:solidFill>
                  <a:srgbClr val="000000"/>
                </a:solidFill>
                <a:latin typeface="Calibri"/>
                <a:ea typeface="Calibri"/>
                <a:cs typeface="Calibri"/>
                <a:sym typeface="Calibri"/>
              </a:rPr>
              <a:t>Data format: comma-separated values (CSV) text file</a:t>
            </a:r>
            <a:endParaRPr sz="2000" b="0" i="0" u="none" strike="noStrike">
              <a:solidFill>
                <a:srgbClr val="000000"/>
              </a:solidFill>
              <a:latin typeface="Noto Sans Symbols"/>
              <a:ea typeface="Noto Sans Symbols"/>
              <a:cs typeface="Noto Sans Symbols"/>
              <a:sym typeface="Noto Sans Symbols"/>
            </a:endParaRPr>
          </a:p>
          <a:p>
            <a:pPr marL="228600" lvl="0" indent="-228600" algn="l" rtl="0">
              <a:lnSpc>
                <a:spcPct val="90000"/>
              </a:lnSpc>
              <a:spcBef>
                <a:spcPts val="800"/>
              </a:spcBef>
              <a:spcAft>
                <a:spcPts val="0"/>
              </a:spcAft>
              <a:buClr>
                <a:srgbClr val="000000"/>
              </a:buClr>
              <a:buSzPts val="2000"/>
              <a:buFont typeface="Arial"/>
              <a:buChar char="•"/>
            </a:pPr>
            <a:r>
              <a:rPr lang="en-US" sz="2000" b="0" i="0" u="none" strike="noStrike">
                <a:solidFill>
                  <a:srgbClr val="000000"/>
                </a:solidFill>
                <a:latin typeface="Calibri"/>
                <a:ea typeface="Calibri"/>
                <a:cs typeface="Calibri"/>
                <a:sym typeface="Calibri"/>
              </a:rPr>
              <a:t>Variables:</a:t>
            </a:r>
            <a:endParaRPr sz="2000" b="0" i="0" u="none" strike="noStrike">
              <a:solidFill>
                <a:srgbClr val="000000"/>
              </a:solidFill>
              <a:latin typeface="Noto Sans Symbols"/>
              <a:ea typeface="Noto Sans Symbols"/>
              <a:cs typeface="Noto Sans Symbols"/>
              <a:sym typeface="Noto Sans Symbols"/>
            </a:endParaRPr>
          </a:p>
          <a:p>
            <a:pPr marL="742950" lvl="1" indent="-285750" algn="l" rtl="0">
              <a:lnSpc>
                <a:spcPct val="90000"/>
              </a:lnSpc>
              <a:spcBef>
                <a:spcPts val="800"/>
              </a:spcBef>
              <a:spcAft>
                <a:spcPts val="0"/>
              </a:spcAft>
              <a:buClr>
                <a:srgbClr val="000000"/>
              </a:buClr>
              <a:buSzPts val="2000"/>
              <a:buFont typeface="Arial"/>
              <a:buChar char="•"/>
            </a:pPr>
            <a:r>
              <a:rPr lang="en-US" sz="2000" b="0" i="0" u="none" strike="noStrike">
                <a:solidFill>
                  <a:srgbClr val="000000"/>
                </a:solidFill>
                <a:latin typeface="Calibri"/>
                <a:ea typeface="Calibri"/>
                <a:cs typeface="Calibri"/>
                <a:sym typeface="Calibri"/>
              </a:rPr>
              <a:t>Year: year (target), ranging from 1922 to 2011.</a:t>
            </a:r>
            <a:endParaRPr/>
          </a:p>
          <a:p>
            <a:pPr marL="742950" lvl="1" indent="-285750" algn="l" rtl="0">
              <a:lnSpc>
                <a:spcPct val="90000"/>
              </a:lnSpc>
              <a:spcBef>
                <a:spcPts val="800"/>
              </a:spcBef>
              <a:spcAft>
                <a:spcPts val="0"/>
              </a:spcAft>
              <a:buClr>
                <a:srgbClr val="000000"/>
              </a:buClr>
              <a:buSzPts val="2000"/>
              <a:buFont typeface="Arial"/>
              <a:buChar char="•"/>
            </a:pPr>
            <a:r>
              <a:rPr lang="en-US" sz="2000" b="0" i="0" u="none" strike="noStrike">
                <a:solidFill>
                  <a:srgbClr val="000000"/>
                </a:solidFill>
                <a:latin typeface="Calibri"/>
                <a:ea typeface="Calibri"/>
                <a:cs typeface="Calibri"/>
                <a:sym typeface="Calibri"/>
              </a:rPr>
              <a:t>Features: 90 attributes, 12 = timbre average, 78 = timbre covariance</a:t>
            </a:r>
            <a:endParaRPr sz="2000" b="0" i="0" u="none" strike="noStrike">
              <a:solidFill>
                <a:srgbClr val="000000"/>
              </a:solidFill>
              <a:latin typeface="Noto Sans Symbols"/>
              <a:ea typeface="Noto Sans Symbols"/>
              <a:cs typeface="Noto Sans Symbols"/>
              <a:sym typeface="Noto Sans Symbols"/>
            </a:endParaRPr>
          </a:p>
          <a:p>
            <a:pPr marL="228600" lvl="0" indent="-228600" algn="l" rtl="0">
              <a:lnSpc>
                <a:spcPct val="90000"/>
              </a:lnSpc>
              <a:spcBef>
                <a:spcPts val="800"/>
              </a:spcBef>
              <a:spcAft>
                <a:spcPts val="0"/>
              </a:spcAft>
              <a:buClr>
                <a:srgbClr val="000000"/>
              </a:buClr>
              <a:buSzPts val="2000"/>
              <a:buFont typeface="Arial"/>
              <a:buChar char="•"/>
            </a:pPr>
            <a:r>
              <a:rPr lang="en-US" sz="2000" b="0" i="0" u="none" strike="noStrike">
                <a:solidFill>
                  <a:srgbClr val="000000"/>
                </a:solidFill>
                <a:latin typeface="Calibri"/>
                <a:ea typeface="Calibri"/>
                <a:cs typeface="Calibri"/>
                <a:sym typeface="Calibri"/>
              </a:rPr>
              <a:t>Data types:</a:t>
            </a:r>
            <a:endParaRPr sz="2000" b="0" i="0" u="none" strike="noStrike">
              <a:solidFill>
                <a:srgbClr val="000000"/>
              </a:solidFill>
              <a:latin typeface="Noto Sans Symbols"/>
              <a:ea typeface="Noto Sans Symbols"/>
              <a:cs typeface="Noto Sans Symbols"/>
              <a:sym typeface="Noto Sans Symbols"/>
            </a:endParaRPr>
          </a:p>
          <a:p>
            <a:pPr marL="742950" lvl="1" indent="-285750" algn="l" rtl="0">
              <a:lnSpc>
                <a:spcPct val="90000"/>
              </a:lnSpc>
              <a:spcBef>
                <a:spcPts val="800"/>
              </a:spcBef>
              <a:spcAft>
                <a:spcPts val="0"/>
              </a:spcAft>
              <a:buClr>
                <a:srgbClr val="000000"/>
              </a:buClr>
              <a:buSzPts val="2000"/>
              <a:buFont typeface="Arial"/>
              <a:buChar char="•"/>
            </a:pPr>
            <a:r>
              <a:rPr lang="en-US" sz="2000" b="0" i="0" u="none" strike="noStrike">
                <a:solidFill>
                  <a:srgbClr val="000000"/>
                </a:solidFill>
                <a:latin typeface="Calibri"/>
                <a:ea typeface="Calibri"/>
                <a:cs typeface="Calibri"/>
                <a:sym typeface="Calibri"/>
              </a:rPr>
              <a:t>Year: numerical (integer)</a:t>
            </a:r>
            <a:endParaRPr sz="2000" b="0" i="0" u="none" strike="noStrike">
              <a:solidFill>
                <a:srgbClr val="000000"/>
              </a:solidFill>
              <a:latin typeface="Noto Sans Symbols"/>
              <a:ea typeface="Noto Sans Symbols"/>
              <a:cs typeface="Noto Sans Symbols"/>
              <a:sym typeface="Noto Sans Symbols"/>
            </a:endParaRPr>
          </a:p>
          <a:p>
            <a:pPr marL="742950" lvl="1" indent="-285750" algn="l" rtl="0">
              <a:lnSpc>
                <a:spcPct val="90000"/>
              </a:lnSpc>
              <a:spcBef>
                <a:spcPts val="800"/>
              </a:spcBef>
              <a:spcAft>
                <a:spcPts val="0"/>
              </a:spcAft>
              <a:buClr>
                <a:srgbClr val="000000"/>
              </a:buClr>
              <a:buSzPts val="2000"/>
              <a:buFont typeface="Arial"/>
              <a:buChar char="•"/>
            </a:pPr>
            <a:r>
              <a:rPr lang="en-US" sz="2000" b="0" i="0" u="none" strike="noStrike">
                <a:solidFill>
                  <a:srgbClr val="000000"/>
                </a:solidFill>
                <a:latin typeface="Calibri"/>
                <a:ea typeface="Calibri"/>
                <a:cs typeface="Calibri"/>
                <a:sym typeface="Calibri"/>
              </a:rPr>
              <a:t>Features: numerical (float)</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0f419c5dcb_0_14"/>
          <p:cNvSpPr txBox="1">
            <a:spLocks noGrp="1"/>
          </p:cNvSpPr>
          <p:nvPr>
            <p:ph type="body" idx="1"/>
          </p:nvPr>
        </p:nvSpPr>
        <p:spPr>
          <a:xfrm>
            <a:off x="838200" y="14713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115000"/>
              </a:lnSpc>
              <a:spcBef>
                <a:spcPts val="0"/>
              </a:spcBef>
              <a:spcAft>
                <a:spcPts val="0"/>
              </a:spcAft>
              <a:buClr>
                <a:schemeClr val="dk1"/>
              </a:buClr>
              <a:buSzPts val="2800"/>
              <a:buNone/>
            </a:pPr>
            <a:r>
              <a:rPr lang="en-US" sz="1600" u="sng" dirty="0"/>
              <a:t>Strengths of the proposed approach using lasso regression model:</a:t>
            </a:r>
            <a:endParaRPr sz="1600" u="sng" dirty="0"/>
          </a:p>
          <a:p>
            <a:pPr marL="457200" lvl="0" indent="-330200" algn="l" rtl="0">
              <a:lnSpc>
                <a:spcPct val="115000"/>
              </a:lnSpc>
              <a:spcBef>
                <a:spcPts val="0"/>
              </a:spcBef>
              <a:spcAft>
                <a:spcPts val="0"/>
              </a:spcAft>
              <a:buSzPts val="1600"/>
              <a:buFont typeface="Calibri"/>
              <a:buChar char="•"/>
            </a:pPr>
            <a:r>
              <a:rPr lang="en-US" sz="1600" dirty="0"/>
              <a:t>When there are a large number of predictors or some of the predictors are correlated, linear regression can suffer from overfitting. Lasso regression can be a better option because it includes a regularization term that encourages small coefficient values and feature selection. </a:t>
            </a:r>
            <a:endParaRPr sz="1600" dirty="0"/>
          </a:p>
          <a:p>
            <a:pPr marL="457200" lvl="0" indent="-330200" algn="l" rtl="0">
              <a:lnSpc>
                <a:spcPct val="115000"/>
              </a:lnSpc>
              <a:spcBef>
                <a:spcPts val="0"/>
              </a:spcBef>
              <a:spcAft>
                <a:spcPts val="0"/>
              </a:spcAft>
              <a:buSzPts val="1600"/>
              <a:buFont typeface="Calibri"/>
              <a:buChar char="•"/>
            </a:pPr>
            <a:r>
              <a:rPr lang="en-US" sz="1600" dirty="0"/>
              <a:t>Prevent overfitting and lead to better generalization performance.</a:t>
            </a:r>
            <a:endParaRPr sz="1600" dirty="0"/>
          </a:p>
          <a:p>
            <a:pPr marL="457200" lvl="0" indent="-355600" algn="l" rtl="0">
              <a:lnSpc>
                <a:spcPct val="115000"/>
              </a:lnSpc>
              <a:spcBef>
                <a:spcPts val="0"/>
              </a:spcBef>
              <a:spcAft>
                <a:spcPts val="0"/>
              </a:spcAft>
              <a:buSzPts val="2000"/>
              <a:buFont typeface="Calibri"/>
              <a:buChar char="•"/>
            </a:pPr>
            <a:r>
              <a:rPr lang="en-US" sz="1600" dirty="0"/>
              <a:t>Can handle high-dimensional datasets with many features, and it is particularly useful when there are many predictors that are potentially relevant but only a few are likely to be truly important.</a:t>
            </a:r>
            <a:endParaRPr sz="2000" dirty="0"/>
          </a:p>
          <a:p>
            <a:pPr marL="177800" lvl="0" indent="0" algn="l" rtl="0">
              <a:lnSpc>
                <a:spcPct val="115000"/>
              </a:lnSpc>
              <a:spcBef>
                <a:spcPts val="0"/>
              </a:spcBef>
              <a:spcAft>
                <a:spcPts val="0"/>
              </a:spcAft>
              <a:buClr>
                <a:schemeClr val="dk1"/>
              </a:buClr>
              <a:buSzPts val="2800"/>
              <a:buNone/>
            </a:pPr>
            <a:endParaRPr sz="1600" dirty="0"/>
          </a:p>
          <a:p>
            <a:pPr marL="177800" lvl="0" indent="0" algn="l" rtl="0">
              <a:lnSpc>
                <a:spcPct val="115000"/>
              </a:lnSpc>
              <a:spcBef>
                <a:spcPts val="0"/>
              </a:spcBef>
              <a:spcAft>
                <a:spcPts val="0"/>
              </a:spcAft>
              <a:buClr>
                <a:schemeClr val="dk1"/>
              </a:buClr>
              <a:buSzPts val="2800"/>
              <a:buNone/>
            </a:pPr>
            <a:r>
              <a:rPr lang="en-US" sz="1600" u="sng" dirty="0"/>
              <a:t>Weaknesses of the proposed approach using lasso regression model:</a:t>
            </a:r>
            <a:endParaRPr sz="1600" u="sng" dirty="0"/>
          </a:p>
          <a:p>
            <a:pPr marL="457200" lvl="0" indent="-355600" algn="l" rtl="0">
              <a:lnSpc>
                <a:spcPct val="115000"/>
              </a:lnSpc>
              <a:spcBef>
                <a:spcPts val="0"/>
              </a:spcBef>
              <a:spcAft>
                <a:spcPts val="0"/>
              </a:spcAft>
              <a:buSzPts val="2000"/>
              <a:buFont typeface="Calibri"/>
              <a:buChar char="•"/>
            </a:pPr>
            <a:r>
              <a:rPr lang="en-US" sz="1600" dirty="0"/>
              <a:t>Lasso may not be able to capture complex relationships between the predictors and the response variable and may underfit the data if the true relationship is nonlinear.</a:t>
            </a:r>
            <a:endParaRPr sz="1600" dirty="0"/>
          </a:p>
          <a:p>
            <a:pPr marL="457200" lvl="0" indent="-330200" algn="l" rtl="0">
              <a:lnSpc>
                <a:spcPct val="115000"/>
              </a:lnSpc>
              <a:spcBef>
                <a:spcPts val="0"/>
              </a:spcBef>
              <a:spcAft>
                <a:spcPts val="0"/>
              </a:spcAft>
              <a:buSzPts val="1600"/>
              <a:buFont typeface="Calibri"/>
              <a:buChar char="•"/>
            </a:pPr>
            <a:r>
              <a:rPr lang="en-US" sz="1600" dirty="0"/>
              <a:t>sensitive to outliers in the data and can produce biased estimates in the presence of outliers.</a:t>
            </a:r>
            <a:endParaRPr sz="1600" dirty="0"/>
          </a:p>
        </p:txBody>
      </p:sp>
      <p:sp>
        <p:nvSpPr>
          <p:cNvPr id="237" name="Google Shape;237;g20f419c5dcb_0_14"/>
          <p:cNvSpPr txBox="1">
            <a:spLocks noGrp="1"/>
          </p:cNvSpPr>
          <p:nvPr>
            <p:ph type="title"/>
          </p:nvPr>
        </p:nvSpPr>
        <p:spPr>
          <a:xfrm>
            <a:off x="443900" y="36245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Proposed data mining approach and methodology</a:t>
            </a:r>
            <a:endParaRPr sz="2400"/>
          </a:p>
        </p:txBody>
      </p:sp>
      <p:sp>
        <p:nvSpPr>
          <p:cNvPr id="238" name="Google Shape;238;g20f419c5dcb_0_14"/>
          <p:cNvSpPr txBox="1"/>
          <p:nvPr/>
        </p:nvSpPr>
        <p:spPr>
          <a:xfrm>
            <a:off x="679075" y="921875"/>
            <a:ext cx="5501100"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Training using Lasso Regression model</a:t>
            </a:r>
            <a:endParaRPr b="1"/>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b64cad1da3_0_0"/>
          <p:cNvSpPr txBox="1">
            <a:spLocks noGrp="1"/>
          </p:cNvSpPr>
          <p:nvPr>
            <p:ph type="title"/>
          </p:nvPr>
        </p:nvSpPr>
        <p:spPr>
          <a:xfrm>
            <a:off x="370350" y="180776"/>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Other models attempted</a:t>
            </a:r>
            <a:endParaRPr sz="2400"/>
          </a:p>
        </p:txBody>
      </p:sp>
      <p:sp>
        <p:nvSpPr>
          <p:cNvPr id="244" name="Google Shape;244;g1b64cad1da3_0_0"/>
          <p:cNvSpPr txBox="1"/>
          <p:nvPr/>
        </p:nvSpPr>
        <p:spPr>
          <a:xfrm>
            <a:off x="747350" y="749625"/>
            <a:ext cx="5501100"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Training using Naive Bayes </a:t>
            </a:r>
            <a:endParaRPr b="1"/>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245" name="Google Shape;245;g1b64cad1da3_0_0"/>
          <p:cNvSpPr txBox="1"/>
          <p:nvPr/>
        </p:nvSpPr>
        <p:spPr>
          <a:xfrm>
            <a:off x="5267238" y="1864475"/>
            <a:ext cx="6151500" cy="23088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Used cross validation with the number of 10 fold for training data set but it shown the argument about different imply rows. Hence, only able to predict on the test data set.</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model's overall accuracy is 0.01478, meaning that it is correctly classifying only 1.48% of the test instances, only slightly better than using random forest model</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As a result, the accuracy of the prediction is not good by using Naive Bayes model.</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246" name="Google Shape;246;g1b64cad1da3_0_0"/>
          <p:cNvPicPr preferRelativeResize="0"/>
          <p:nvPr/>
        </p:nvPicPr>
        <p:blipFill rotWithShape="1">
          <a:blip r:embed="rId3">
            <a:alphaModFix/>
          </a:blip>
          <a:srcRect l="11142" t="11142"/>
          <a:stretch/>
        </p:blipFill>
        <p:spPr>
          <a:xfrm>
            <a:off x="6118888" y="4299050"/>
            <a:ext cx="4448175" cy="2495550"/>
          </a:xfrm>
          <a:prstGeom prst="rect">
            <a:avLst/>
          </a:prstGeom>
          <a:noFill/>
          <a:ln>
            <a:noFill/>
          </a:ln>
        </p:spPr>
      </p:pic>
      <p:pic>
        <p:nvPicPr>
          <p:cNvPr id="247" name="Google Shape;247;g1b64cad1da3_0_0"/>
          <p:cNvPicPr preferRelativeResize="0"/>
          <p:nvPr/>
        </p:nvPicPr>
        <p:blipFill>
          <a:blip r:embed="rId4">
            <a:alphaModFix/>
          </a:blip>
          <a:stretch>
            <a:fillRect/>
          </a:stretch>
        </p:blipFill>
        <p:spPr>
          <a:xfrm>
            <a:off x="370350" y="1074425"/>
            <a:ext cx="4448175" cy="4156300"/>
          </a:xfrm>
          <a:prstGeom prst="rect">
            <a:avLst/>
          </a:prstGeom>
          <a:noFill/>
          <a:ln>
            <a:noFill/>
          </a:ln>
        </p:spPr>
      </p:pic>
      <p:pic>
        <p:nvPicPr>
          <p:cNvPr id="248" name="Google Shape;248;g1b64cad1da3_0_0"/>
          <p:cNvPicPr preferRelativeResize="0"/>
          <p:nvPr/>
        </p:nvPicPr>
        <p:blipFill>
          <a:blip r:embed="rId5">
            <a:alphaModFix/>
          </a:blip>
          <a:stretch>
            <a:fillRect/>
          </a:stretch>
        </p:blipFill>
        <p:spPr>
          <a:xfrm>
            <a:off x="370350" y="5230725"/>
            <a:ext cx="4448174" cy="1463775"/>
          </a:xfrm>
          <a:prstGeom prst="rect">
            <a:avLst/>
          </a:prstGeom>
          <a:noFill/>
          <a:ln>
            <a:noFill/>
          </a:ln>
        </p:spPr>
      </p:pic>
      <p:pic>
        <p:nvPicPr>
          <p:cNvPr id="249" name="Google Shape;249;g1b64cad1da3_0_0"/>
          <p:cNvPicPr preferRelativeResize="0"/>
          <p:nvPr/>
        </p:nvPicPr>
        <p:blipFill>
          <a:blip r:embed="rId6">
            <a:alphaModFix/>
          </a:blip>
          <a:stretch>
            <a:fillRect/>
          </a:stretch>
        </p:blipFill>
        <p:spPr>
          <a:xfrm>
            <a:off x="5454400" y="1203800"/>
            <a:ext cx="2612050" cy="48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b64cad1da3_0_7"/>
          <p:cNvSpPr txBox="1">
            <a:spLocks noGrp="1"/>
          </p:cNvSpPr>
          <p:nvPr>
            <p:ph type="body" idx="1"/>
          </p:nvPr>
        </p:nvSpPr>
        <p:spPr>
          <a:xfrm>
            <a:off x="838200" y="147137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115000"/>
              </a:lnSpc>
              <a:spcBef>
                <a:spcPts val="0"/>
              </a:spcBef>
              <a:spcAft>
                <a:spcPts val="0"/>
              </a:spcAft>
              <a:buClr>
                <a:schemeClr val="dk1"/>
              </a:buClr>
              <a:buSzPts val="2800"/>
              <a:buNone/>
            </a:pPr>
            <a:r>
              <a:rPr lang="en-US" sz="1600" u="sng"/>
              <a:t>Strengths of the proposed approach using Naive Bayes:</a:t>
            </a:r>
            <a:endParaRPr sz="1600" u="sng"/>
          </a:p>
          <a:p>
            <a:pPr marL="457200" lvl="0" indent="-330200" algn="l" rtl="0">
              <a:lnSpc>
                <a:spcPct val="115000"/>
              </a:lnSpc>
              <a:spcBef>
                <a:spcPts val="0"/>
              </a:spcBef>
              <a:spcAft>
                <a:spcPts val="0"/>
              </a:spcAft>
              <a:buSzPts val="1600"/>
              <a:buFont typeface="Calibri"/>
              <a:buChar char="•"/>
            </a:pPr>
            <a:r>
              <a:rPr lang="en-US" sz="1600"/>
              <a:t>Naive Bayes perform well on high-dimensional datasets where the number of features can be very large. It can handle thousands of features with ease and be used for feature selection and dimensionality reduction </a:t>
            </a:r>
            <a:endParaRPr sz="1600"/>
          </a:p>
          <a:p>
            <a:pPr marL="457200" lvl="0" indent="-330200" algn="l" rtl="0">
              <a:lnSpc>
                <a:spcPct val="115000"/>
              </a:lnSpc>
              <a:spcBef>
                <a:spcPts val="0"/>
              </a:spcBef>
              <a:spcAft>
                <a:spcPts val="0"/>
              </a:spcAft>
              <a:buSzPts val="1600"/>
              <a:buFont typeface="Calibri"/>
              <a:buChar char="•"/>
            </a:pPr>
            <a:r>
              <a:rPr lang="en-US" sz="1600"/>
              <a:t>Naive Bayes is robust to noisy and missing data because it ignores irrelevant features and can handle missing data without the need for imputation.</a:t>
            </a:r>
            <a:endParaRPr sz="1600"/>
          </a:p>
          <a:p>
            <a:pPr marL="457200" lvl="0" indent="-330200" algn="l" rtl="0">
              <a:lnSpc>
                <a:spcPct val="115000"/>
              </a:lnSpc>
              <a:spcBef>
                <a:spcPts val="0"/>
              </a:spcBef>
              <a:spcAft>
                <a:spcPts val="0"/>
              </a:spcAft>
              <a:buSzPts val="1600"/>
              <a:buFont typeface="Calibri"/>
              <a:buChar char="•"/>
            </a:pPr>
            <a:r>
              <a:rPr lang="en-US" sz="1600"/>
              <a:t>Naive Bayes provides interpretable results because it calculates the conditional probability of each feature given the class, which can be used to identify the most informative features and the reasons for the classification.</a:t>
            </a:r>
            <a:endParaRPr sz="1600"/>
          </a:p>
          <a:p>
            <a:pPr marL="177800" lvl="0" indent="0" algn="l" rtl="0">
              <a:lnSpc>
                <a:spcPct val="115000"/>
              </a:lnSpc>
              <a:spcBef>
                <a:spcPts val="0"/>
              </a:spcBef>
              <a:spcAft>
                <a:spcPts val="0"/>
              </a:spcAft>
              <a:buClr>
                <a:schemeClr val="dk1"/>
              </a:buClr>
              <a:buSzPts val="2800"/>
              <a:buNone/>
            </a:pPr>
            <a:endParaRPr sz="1600" u="sng"/>
          </a:p>
          <a:p>
            <a:pPr marL="177800" lvl="0" indent="0" algn="l" rtl="0">
              <a:lnSpc>
                <a:spcPct val="115000"/>
              </a:lnSpc>
              <a:spcBef>
                <a:spcPts val="0"/>
              </a:spcBef>
              <a:spcAft>
                <a:spcPts val="0"/>
              </a:spcAft>
              <a:buClr>
                <a:schemeClr val="dk1"/>
              </a:buClr>
              <a:buSzPts val="2800"/>
              <a:buNone/>
            </a:pPr>
            <a:r>
              <a:rPr lang="en-US" sz="1600" u="sng"/>
              <a:t>Weaknesses of the proposed approach using Naive Bayes:</a:t>
            </a:r>
            <a:endParaRPr sz="1600" u="sng"/>
          </a:p>
          <a:p>
            <a:pPr marL="457200" lvl="0" indent="-330200" algn="l" rtl="0">
              <a:lnSpc>
                <a:spcPct val="115000"/>
              </a:lnSpc>
              <a:spcBef>
                <a:spcPts val="0"/>
              </a:spcBef>
              <a:spcAft>
                <a:spcPts val="0"/>
              </a:spcAft>
              <a:buSzPts val="1600"/>
              <a:buFont typeface="Calibri"/>
              <a:buChar char="•"/>
            </a:pPr>
            <a:r>
              <a:rPr lang="en-US" sz="1600"/>
              <a:t>Naive Bayes can be computationally efficient for small to medium-sized datasets, but it may not be suitable for very large datasets with millions of features or instances.</a:t>
            </a:r>
            <a:endParaRPr sz="1600"/>
          </a:p>
          <a:p>
            <a:pPr marL="457200" lvl="0" indent="-330200" algn="l" rtl="0">
              <a:lnSpc>
                <a:spcPct val="115000"/>
              </a:lnSpc>
              <a:spcBef>
                <a:spcPts val="0"/>
              </a:spcBef>
              <a:spcAft>
                <a:spcPts val="0"/>
              </a:spcAft>
              <a:buSzPts val="1600"/>
              <a:buFont typeface="Calibri"/>
              <a:buChar char="•"/>
            </a:pPr>
            <a:r>
              <a:rPr lang="en-US" sz="1600"/>
              <a:t>Naive Bayes can be sensitive to imbalanced datasets, where one class has significantly more instances than another class. This can lead to biased results, where the model is biased towards the majority class.</a:t>
            </a:r>
            <a:endParaRPr sz="1600"/>
          </a:p>
          <a:p>
            <a:pPr marL="457200" lvl="0" indent="-330200" algn="l" rtl="0">
              <a:lnSpc>
                <a:spcPct val="115000"/>
              </a:lnSpc>
              <a:spcBef>
                <a:spcPts val="0"/>
              </a:spcBef>
              <a:spcAft>
                <a:spcPts val="0"/>
              </a:spcAft>
              <a:buSzPts val="1600"/>
              <a:buFont typeface="Calibri"/>
              <a:buChar char="•"/>
            </a:pPr>
            <a:r>
              <a:rPr lang="en-US" sz="1600"/>
              <a:t>If there are strong correlations between features, then Naive Bayes may not perform well.</a:t>
            </a:r>
            <a:endParaRPr sz="1600"/>
          </a:p>
        </p:txBody>
      </p:sp>
      <p:sp>
        <p:nvSpPr>
          <p:cNvPr id="255" name="Google Shape;255;g1b64cad1da3_0_7"/>
          <p:cNvSpPr txBox="1">
            <a:spLocks noGrp="1"/>
          </p:cNvSpPr>
          <p:nvPr>
            <p:ph type="title"/>
          </p:nvPr>
        </p:nvSpPr>
        <p:spPr>
          <a:xfrm>
            <a:off x="443900" y="36245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Other models attempted</a:t>
            </a:r>
            <a:endParaRPr sz="2400"/>
          </a:p>
        </p:txBody>
      </p:sp>
      <p:sp>
        <p:nvSpPr>
          <p:cNvPr id="256" name="Google Shape;256;g1b64cad1da3_0_7"/>
          <p:cNvSpPr txBox="1"/>
          <p:nvPr/>
        </p:nvSpPr>
        <p:spPr>
          <a:xfrm>
            <a:off x="747350" y="985775"/>
            <a:ext cx="5501100" cy="86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Training using Naive Bayes</a:t>
            </a:r>
            <a:endParaRPr b="1"/>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302250" y="15620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Other models attempted</a:t>
            </a:r>
            <a:endParaRPr sz="2400"/>
          </a:p>
        </p:txBody>
      </p:sp>
      <p:sp>
        <p:nvSpPr>
          <p:cNvPr id="262" name="Google Shape;262;p21"/>
          <p:cNvSpPr txBox="1">
            <a:spLocks noGrp="1"/>
          </p:cNvSpPr>
          <p:nvPr>
            <p:ph type="body" idx="1"/>
          </p:nvPr>
        </p:nvSpPr>
        <p:spPr>
          <a:xfrm>
            <a:off x="365850" y="729707"/>
            <a:ext cx="4402500" cy="411300"/>
          </a:xfrm>
          <a:prstGeom prst="rect">
            <a:avLst/>
          </a:prstGeom>
          <a:noFill/>
          <a:ln>
            <a:noFill/>
          </a:ln>
        </p:spPr>
        <p:txBody>
          <a:bodyPr spcFirstLastPara="1" wrap="square" lIns="91425" tIns="45700" rIns="91425" bIns="45700" anchor="t" anchorCtr="0">
            <a:normAutofit/>
          </a:bodyPr>
          <a:lstStyle/>
          <a:p>
            <a:pPr marL="228600" lvl="0" indent="-101600" algn="l" rtl="0">
              <a:lnSpc>
                <a:spcPct val="90000"/>
              </a:lnSpc>
              <a:spcBef>
                <a:spcPts val="0"/>
              </a:spcBef>
              <a:spcAft>
                <a:spcPts val="0"/>
              </a:spcAft>
              <a:buClr>
                <a:schemeClr val="dk1"/>
              </a:buClr>
              <a:buSzPts val="2000"/>
              <a:buNone/>
            </a:pPr>
            <a:r>
              <a:rPr lang="en-US" sz="2000" b="1"/>
              <a:t>Training using Regression tree model</a:t>
            </a:r>
            <a:endParaRPr sz="2000" b="1"/>
          </a:p>
        </p:txBody>
      </p:sp>
      <p:pic>
        <p:nvPicPr>
          <p:cNvPr id="263" name="Google Shape;263;p21"/>
          <p:cNvPicPr preferRelativeResize="0"/>
          <p:nvPr/>
        </p:nvPicPr>
        <p:blipFill>
          <a:blip r:embed="rId3">
            <a:alphaModFix/>
          </a:blip>
          <a:stretch>
            <a:fillRect/>
          </a:stretch>
        </p:blipFill>
        <p:spPr>
          <a:xfrm>
            <a:off x="365850" y="1303150"/>
            <a:ext cx="5677350" cy="4852401"/>
          </a:xfrm>
          <a:prstGeom prst="rect">
            <a:avLst/>
          </a:prstGeom>
          <a:noFill/>
          <a:ln>
            <a:noFill/>
          </a:ln>
        </p:spPr>
      </p:pic>
      <p:pic>
        <p:nvPicPr>
          <p:cNvPr id="264" name="Google Shape;264;p21"/>
          <p:cNvPicPr preferRelativeResize="0"/>
          <p:nvPr/>
        </p:nvPicPr>
        <p:blipFill>
          <a:blip r:embed="rId4">
            <a:alphaModFix/>
          </a:blip>
          <a:stretch>
            <a:fillRect/>
          </a:stretch>
        </p:blipFill>
        <p:spPr>
          <a:xfrm>
            <a:off x="6330200" y="979375"/>
            <a:ext cx="5277826" cy="763125"/>
          </a:xfrm>
          <a:prstGeom prst="rect">
            <a:avLst/>
          </a:prstGeom>
          <a:noFill/>
          <a:ln>
            <a:noFill/>
          </a:ln>
        </p:spPr>
      </p:pic>
      <p:pic>
        <p:nvPicPr>
          <p:cNvPr id="265" name="Google Shape;265;p21"/>
          <p:cNvPicPr preferRelativeResize="0"/>
          <p:nvPr/>
        </p:nvPicPr>
        <p:blipFill>
          <a:blip r:embed="rId5">
            <a:alphaModFix/>
          </a:blip>
          <a:stretch>
            <a:fillRect/>
          </a:stretch>
        </p:blipFill>
        <p:spPr>
          <a:xfrm>
            <a:off x="6330200" y="1742500"/>
            <a:ext cx="5277825" cy="490575"/>
          </a:xfrm>
          <a:prstGeom prst="rect">
            <a:avLst/>
          </a:prstGeom>
          <a:noFill/>
          <a:ln>
            <a:noFill/>
          </a:ln>
        </p:spPr>
      </p:pic>
      <p:pic>
        <p:nvPicPr>
          <p:cNvPr id="266" name="Google Shape;266;p21"/>
          <p:cNvPicPr preferRelativeResize="0"/>
          <p:nvPr/>
        </p:nvPicPr>
        <p:blipFill>
          <a:blip r:embed="rId6">
            <a:alphaModFix/>
          </a:blip>
          <a:stretch>
            <a:fillRect/>
          </a:stretch>
        </p:blipFill>
        <p:spPr>
          <a:xfrm>
            <a:off x="6043200" y="2514251"/>
            <a:ext cx="6148800" cy="41741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428475" y="302826"/>
            <a:ext cx="10515600" cy="696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sz="2400"/>
              <a:t>Methods attempted to handle imbalanced data and improve the accuracy of the models </a:t>
            </a:r>
            <a:endParaRPr sz="2400"/>
          </a:p>
        </p:txBody>
      </p:sp>
      <p:sp>
        <p:nvSpPr>
          <p:cNvPr id="272" name="Google Shape;272;p20"/>
          <p:cNvSpPr txBox="1">
            <a:spLocks noGrp="1"/>
          </p:cNvSpPr>
          <p:nvPr>
            <p:ph type="body" idx="1"/>
          </p:nvPr>
        </p:nvSpPr>
        <p:spPr>
          <a:xfrm>
            <a:off x="428475" y="998825"/>
            <a:ext cx="10515600" cy="3921600"/>
          </a:xfrm>
          <a:prstGeom prst="rect">
            <a:avLst/>
          </a:prstGeom>
          <a:noFill/>
          <a:ln>
            <a:noFill/>
          </a:ln>
        </p:spPr>
        <p:txBody>
          <a:bodyPr spcFirstLastPara="1" wrap="square" lIns="91425" tIns="45700" rIns="91425" bIns="45700" anchor="t" anchorCtr="0">
            <a:normAutofit/>
          </a:bodyPr>
          <a:lstStyle/>
          <a:p>
            <a:pPr marL="457200" lvl="0" indent="-330200" algn="l" rtl="0">
              <a:lnSpc>
                <a:spcPct val="90000"/>
              </a:lnSpc>
              <a:spcBef>
                <a:spcPts val="0"/>
              </a:spcBef>
              <a:spcAft>
                <a:spcPts val="0"/>
              </a:spcAft>
              <a:buSzPts val="1600"/>
              <a:buAutoNum type="arabicPeriod"/>
            </a:pPr>
            <a:r>
              <a:rPr lang="en-US" sz="1600"/>
              <a:t>Remove outliers: Outliers would be able to remove extreme values that may bias the results. There was an attempt to remove outliers, however upon removal, the train test split rule (from dataset site) could not be used, so we abandoned the removal of outliers.</a:t>
            </a:r>
            <a:endParaRPr sz="1600"/>
          </a:p>
          <a:p>
            <a:pPr marL="457200" lvl="0" indent="-330200" algn="l" rtl="0">
              <a:lnSpc>
                <a:spcPct val="90000"/>
              </a:lnSpc>
              <a:spcBef>
                <a:spcPts val="1000"/>
              </a:spcBef>
              <a:spcAft>
                <a:spcPts val="0"/>
              </a:spcAft>
              <a:buSzPts val="1600"/>
              <a:buAutoNum type="arabicPeriod"/>
            </a:pPr>
            <a:r>
              <a:rPr lang="en-US" sz="1600"/>
              <a:t>Scaling data: Data was scaled but did not do much to improve accuracy due to the severe imbalance of data in target column</a:t>
            </a:r>
            <a:endParaRPr sz="1600"/>
          </a:p>
          <a:p>
            <a:pPr marL="457200" lvl="0" indent="-330200" algn="l" rtl="0">
              <a:lnSpc>
                <a:spcPct val="90000"/>
              </a:lnSpc>
              <a:spcBef>
                <a:spcPts val="1000"/>
              </a:spcBef>
              <a:spcAft>
                <a:spcPts val="0"/>
              </a:spcAft>
              <a:buSzPts val="1600"/>
              <a:buAutoNum type="arabicPeriod"/>
            </a:pPr>
            <a:r>
              <a:rPr lang="en-US" sz="1600"/>
              <a:t>Cross-Validation : Data having overfitting and underfitting issues to the training data which there are some non-representative data. After performing a 10 fold of cross validation based on the shuffled data from our data set, the result will be 0. </a:t>
            </a:r>
            <a:endParaRPr sz="1600"/>
          </a:p>
          <a:p>
            <a:pPr marL="457200" lvl="0" indent="-330200" algn="l" rtl="0">
              <a:lnSpc>
                <a:spcPct val="90000"/>
              </a:lnSpc>
              <a:spcBef>
                <a:spcPts val="1000"/>
              </a:spcBef>
              <a:spcAft>
                <a:spcPts val="0"/>
              </a:spcAft>
              <a:buSzPts val="1600"/>
              <a:buAutoNum type="arabicPeriod"/>
            </a:pPr>
            <a:r>
              <a:rPr lang="en-US" sz="1600"/>
              <a:t>Tune Hyperparameter : The tuning method cannot handle categorical predictors with more than 53 categories . Hence, this method is not well-suited for this particular dataset.</a:t>
            </a:r>
            <a:endParaRPr sz="1600"/>
          </a:p>
          <a:p>
            <a:pPr marL="457200" lvl="0" indent="0" algn="l" rtl="0">
              <a:lnSpc>
                <a:spcPct val="120000"/>
              </a:lnSpc>
              <a:spcBef>
                <a:spcPts val="1000"/>
              </a:spcBef>
              <a:spcAft>
                <a:spcPts val="0"/>
              </a:spcAft>
              <a:buNone/>
            </a:pPr>
            <a:endParaRPr sz="1000">
              <a:solidFill>
                <a:srgbClr val="BD93F9"/>
              </a:solidFill>
              <a:highlight>
                <a:srgbClr val="282A36"/>
              </a:highlight>
              <a:latin typeface="Courier New"/>
              <a:ea typeface="Courier New"/>
              <a:cs typeface="Courier New"/>
              <a:sym typeface="Courier New"/>
            </a:endParaRPr>
          </a:p>
          <a:p>
            <a:pPr marL="0" lvl="0" indent="0" algn="l" rtl="0">
              <a:lnSpc>
                <a:spcPct val="90000"/>
              </a:lnSpc>
              <a:spcBef>
                <a:spcPts val="0"/>
              </a:spcBef>
              <a:spcAft>
                <a:spcPts val="0"/>
              </a:spcAft>
              <a:buNone/>
            </a:pPr>
            <a:endParaRPr sz="1600"/>
          </a:p>
          <a:p>
            <a:pPr marL="0" lvl="0" indent="0" algn="l" rtl="0">
              <a:lnSpc>
                <a:spcPct val="90000"/>
              </a:lnSpc>
              <a:spcBef>
                <a:spcPts val="1000"/>
              </a:spcBef>
              <a:spcAft>
                <a:spcPts val="1000"/>
              </a:spcAft>
              <a:buNone/>
            </a:pPr>
            <a:endParaRPr sz="1600"/>
          </a:p>
        </p:txBody>
      </p:sp>
      <p:sp>
        <p:nvSpPr>
          <p:cNvPr id="273" name="Google Shape;273;p20"/>
          <p:cNvSpPr txBox="1"/>
          <p:nvPr/>
        </p:nvSpPr>
        <p:spPr>
          <a:xfrm>
            <a:off x="703050" y="4498000"/>
            <a:ext cx="10785900" cy="1662300"/>
          </a:xfrm>
          <a:prstGeom prst="rect">
            <a:avLst/>
          </a:prstGeom>
          <a:solidFill>
            <a:srgbClr val="CFE2F3"/>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latin typeface="Calibri"/>
                <a:ea typeface="Calibri"/>
                <a:cs typeface="Calibri"/>
                <a:sym typeface="Calibri"/>
              </a:rPr>
              <a:t>Most models had pure accuracy and classification due to the imbalance of the target feature. Target feature (V1) has 89 different values, whilst most target attributes usually have around 3-10 values. For example, in year 2011, there was only one record available, whereas year 2003 had around 30,000 records. </a:t>
            </a:r>
            <a:endParaRPr sz="1600">
              <a:latin typeface="Calibri"/>
              <a:ea typeface="Calibri"/>
              <a:cs typeface="Calibri"/>
              <a:sym typeface="Calibri"/>
            </a:endParaRPr>
          </a:p>
          <a:p>
            <a:pPr marL="0" lvl="0" indent="0" algn="just" rtl="0">
              <a:spcBef>
                <a:spcPts val="0"/>
              </a:spcBef>
              <a:spcAft>
                <a:spcPts val="0"/>
              </a:spcAft>
              <a:buNone/>
            </a:pPr>
            <a:endParaRPr sz="1600">
              <a:latin typeface="Calibri"/>
              <a:ea typeface="Calibri"/>
              <a:cs typeface="Calibri"/>
              <a:sym typeface="Calibri"/>
            </a:endParaRPr>
          </a:p>
          <a:p>
            <a:pPr marL="0" lvl="0" indent="0" algn="just" rtl="0">
              <a:spcBef>
                <a:spcPts val="0"/>
              </a:spcBef>
              <a:spcAft>
                <a:spcPts val="0"/>
              </a:spcAft>
              <a:buNone/>
            </a:pPr>
            <a:r>
              <a:rPr lang="en-US" sz="1600">
                <a:latin typeface="Calibri"/>
                <a:ea typeface="Calibri"/>
                <a:cs typeface="Calibri"/>
                <a:sym typeface="Calibri"/>
              </a:rPr>
              <a:t>This caused the algorithms used to struggle with accuracy because of the unequal distribution in dependent variable. It also caused the performance of existing classifiers to get biased towards the majority class.</a:t>
            </a:r>
            <a:endParaRPr sz="1600">
              <a:latin typeface="Calibri"/>
              <a:ea typeface="Calibri"/>
              <a:cs typeface="Calibri"/>
              <a:sym typeface="Calibri"/>
            </a:endParaRPr>
          </a:p>
        </p:txBody>
      </p:sp>
      <p:sp>
        <p:nvSpPr>
          <p:cNvPr id="274" name="Google Shape;274;p20"/>
          <p:cNvSpPr txBox="1"/>
          <p:nvPr/>
        </p:nvSpPr>
        <p:spPr>
          <a:xfrm>
            <a:off x="703050" y="3641200"/>
            <a:ext cx="8817300" cy="856800"/>
          </a:xfrm>
          <a:prstGeom prst="rect">
            <a:avLst/>
          </a:prstGeom>
          <a:solidFill>
            <a:schemeClr val="dk2"/>
          </a:solid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n-US" sz="1000">
                <a:solidFill>
                  <a:srgbClr val="FF79C6"/>
                </a:solidFill>
                <a:latin typeface="Courier New"/>
                <a:ea typeface="Courier New"/>
                <a:cs typeface="Courier New"/>
                <a:sym typeface="Courier New"/>
              </a:rPr>
              <a:t>&gt; bestmtry &lt;- tuneRF(data_train,data_train$V1,stepFactor = 1.2, improve = 0.01, trace=T, plot= T) </a:t>
            </a:r>
            <a:endParaRPr sz="1000">
              <a:solidFill>
                <a:srgbClr val="FF79C6"/>
              </a:solidFill>
              <a:latin typeface="Courier New"/>
              <a:ea typeface="Courier New"/>
              <a:cs typeface="Courier New"/>
              <a:sym typeface="Courier New"/>
            </a:endParaRPr>
          </a:p>
          <a:p>
            <a:pPr marL="0" lvl="0" indent="0" algn="l" rtl="0">
              <a:lnSpc>
                <a:spcPct val="90000"/>
              </a:lnSpc>
              <a:spcBef>
                <a:spcPts val="1000"/>
              </a:spcBef>
              <a:spcAft>
                <a:spcPts val="0"/>
              </a:spcAft>
              <a:buNone/>
            </a:pPr>
            <a:r>
              <a:rPr lang="en-US" sz="1000">
                <a:solidFill>
                  <a:srgbClr val="BD93F9"/>
                </a:solidFill>
                <a:latin typeface="Courier New"/>
                <a:ea typeface="Courier New"/>
                <a:cs typeface="Courier New"/>
                <a:sym typeface="Courier New"/>
              </a:rPr>
              <a:t>Error in randomForest.default(x, y, mtry = mtryStart, ntree = ntreeTry,  : </a:t>
            </a:r>
            <a:endParaRPr sz="1000">
              <a:solidFill>
                <a:srgbClr val="BD93F9"/>
              </a:solidFill>
              <a:latin typeface="Courier New"/>
              <a:ea typeface="Courier New"/>
              <a:cs typeface="Courier New"/>
              <a:sym typeface="Courier New"/>
            </a:endParaRPr>
          </a:p>
          <a:p>
            <a:pPr marL="0" lvl="0" indent="0" algn="l" rtl="0">
              <a:lnSpc>
                <a:spcPct val="90000"/>
              </a:lnSpc>
              <a:spcBef>
                <a:spcPts val="1000"/>
              </a:spcBef>
              <a:spcAft>
                <a:spcPts val="1000"/>
              </a:spcAft>
              <a:buClr>
                <a:schemeClr val="dk1"/>
              </a:buClr>
              <a:buSzPts val="1100"/>
              <a:buFont typeface="Arial"/>
              <a:buNone/>
            </a:pPr>
            <a:r>
              <a:rPr lang="en-US" sz="1000">
                <a:solidFill>
                  <a:srgbClr val="BD93F9"/>
                </a:solidFill>
                <a:latin typeface="Courier New"/>
                <a:ea typeface="Courier New"/>
                <a:cs typeface="Courier New"/>
                <a:sym typeface="Courier New"/>
              </a:rPr>
              <a:t>Can not handle categorical predictors with more than 53 categories.</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C617FF-2CE2-73DF-5DF9-F0130644FA51}"/>
              </a:ext>
            </a:extLst>
          </p:cNvPr>
          <p:cNvSpPr txBox="1"/>
          <p:nvPr/>
        </p:nvSpPr>
        <p:spPr>
          <a:xfrm>
            <a:off x="3052979" y="3985296"/>
            <a:ext cx="1105418" cy="338554"/>
          </a:xfrm>
          <a:prstGeom prst="rect">
            <a:avLst/>
          </a:prstGeom>
          <a:noFill/>
        </p:spPr>
        <p:txBody>
          <a:bodyPr wrap="square" rtlCol="0">
            <a:spAutoFit/>
          </a:bodyPr>
          <a:lstStyle/>
          <a:p>
            <a:pPr algn="ctr"/>
            <a:r>
              <a:rPr lang="en-KR" sz="1600" b="1" i="1" dirty="0">
                <a:latin typeface="Calibri" panose="020F0502020204030204" pitchFamily="34" charset="0"/>
                <a:cs typeface="Calibri" panose="020F0502020204030204" pitchFamily="34" charset="0"/>
              </a:rPr>
              <a:t>1922</a:t>
            </a:r>
          </a:p>
        </p:txBody>
      </p:sp>
      <p:sp>
        <p:nvSpPr>
          <p:cNvPr id="6" name="TextBox 5">
            <a:extLst>
              <a:ext uri="{FF2B5EF4-FFF2-40B4-BE49-F238E27FC236}">
                <a16:creationId xmlns:a16="http://schemas.microsoft.com/office/drawing/2014/main" id="{8D0DAF39-F2EA-4FAB-505C-B3550A510D3E}"/>
              </a:ext>
            </a:extLst>
          </p:cNvPr>
          <p:cNvSpPr txBox="1"/>
          <p:nvPr/>
        </p:nvSpPr>
        <p:spPr>
          <a:xfrm>
            <a:off x="7638306" y="3965986"/>
            <a:ext cx="1105418" cy="338554"/>
          </a:xfrm>
          <a:prstGeom prst="rect">
            <a:avLst/>
          </a:prstGeom>
          <a:noFill/>
        </p:spPr>
        <p:txBody>
          <a:bodyPr wrap="square" rtlCol="0">
            <a:spAutoFit/>
          </a:bodyPr>
          <a:lstStyle/>
          <a:p>
            <a:pPr algn="ctr"/>
            <a:r>
              <a:rPr lang="en-KR" sz="1600" b="1" i="1" dirty="0">
                <a:latin typeface="Calibri" panose="020F0502020204030204" pitchFamily="34" charset="0"/>
                <a:cs typeface="Calibri" panose="020F0502020204030204" pitchFamily="34" charset="0"/>
              </a:rPr>
              <a:t>2011</a:t>
            </a:r>
          </a:p>
        </p:txBody>
      </p:sp>
      <p:sp>
        <p:nvSpPr>
          <p:cNvPr id="16" name="Right Arrow 15">
            <a:extLst>
              <a:ext uri="{FF2B5EF4-FFF2-40B4-BE49-F238E27FC236}">
                <a16:creationId xmlns:a16="http://schemas.microsoft.com/office/drawing/2014/main" id="{B7F8996C-F81D-3D5B-AA33-95242823CE98}"/>
              </a:ext>
            </a:extLst>
          </p:cNvPr>
          <p:cNvSpPr/>
          <p:nvPr/>
        </p:nvSpPr>
        <p:spPr>
          <a:xfrm>
            <a:off x="3603549" y="4715540"/>
            <a:ext cx="4699591" cy="191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21" name="Straight Connector 20">
            <a:extLst>
              <a:ext uri="{FF2B5EF4-FFF2-40B4-BE49-F238E27FC236}">
                <a16:creationId xmlns:a16="http://schemas.microsoft.com/office/drawing/2014/main" id="{DE74A0A6-60C4-7769-16AF-FC1E4DCE81D8}"/>
              </a:ext>
            </a:extLst>
          </p:cNvPr>
          <p:cNvCxnSpPr/>
          <p:nvPr/>
        </p:nvCxnSpPr>
        <p:spPr>
          <a:xfrm flipV="1">
            <a:off x="3603549" y="4347695"/>
            <a:ext cx="0" cy="49973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97396F6-49EF-AD0A-F24E-5A69C63BCEA2}"/>
              </a:ext>
            </a:extLst>
          </p:cNvPr>
          <p:cNvGrpSpPr/>
          <p:nvPr/>
        </p:nvGrpSpPr>
        <p:grpSpPr>
          <a:xfrm>
            <a:off x="5265954" y="3992686"/>
            <a:ext cx="1105418" cy="772341"/>
            <a:chOff x="5265954" y="3992686"/>
            <a:chExt cx="1105418" cy="772341"/>
          </a:xfrm>
        </p:grpSpPr>
        <p:sp>
          <p:nvSpPr>
            <p:cNvPr id="5" name="TextBox 4">
              <a:extLst>
                <a:ext uri="{FF2B5EF4-FFF2-40B4-BE49-F238E27FC236}">
                  <a16:creationId xmlns:a16="http://schemas.microsoft.com/office/drawing/2014/main" id="{777E4EE6-AEE6-4D07-C99E-40878251D7AF}"/>
                </a:ext>
              </a:extLst>
            </p:cNvPr>
            <p:cNvSpPr txBox="1"/>
            <p:nvPr/>
          </p:nvSpPr>
          <p:spPr>
            <a:xfrm>
              <a:off x="5265954" y="3992686"/>
              <a:ext cx="1105418" cy="338554"/>
            </a:xfrm>
            <a:prstGeom prst="rect">
              <a:avLst/>
            </a:prstGeom>
            <a:noFill/>
          </p:spPr>
          <p:txBody>
            <a:bodyPr wrap="square" rtlCol="0">
              <a:spAutoFit/>
            </a:bodyPr>
            <a:lstStyle/>
            <a:p>
              <a:pPr algn="ctr"/>
              <a:r>
                <a:rPr lang="en-KR" sz="1600" b="1" i="1" dirty="0">
                  <a:solidFill>
                    <a:srgbClr val="FF0000"/>
                  </a:solidFill>
                  <a:latin typeface="Calibri" panose="020F0502020204030204" pitchFamily="34" charset="0"/>
                  <a:cs typeface="Calibri" panose="020F0502020204030204" pitchFamily="34" charset="0"/>
                </a:rPr>
                <a:t>197</a:t>
              </a:r>
              <a:r>
                <a:rPr lang="en-US" altLang="ko-KR" sz="1600" b="1" i="1" dirty="0">
                  <a:solidFill>
                    <a:srgbClr val="FF0000"/>
                  </a:solidFill>
                  <a:latin typeface="Calibri" panose="020F0502020204030204" pitchFamily="34" charset="0"/>
                  <a:cs typeface="Calibri" panose="020F0502020204030204" pitchFamily="34" charset="0"/>
                </a:rPr>
                <a:t>6</a:t>
              </a:r>
              <a:endParaRPr lang="en-KR" sz="1600" b="1" i="1" dirty="0">
                <a:solidFill>
                  <a:srgbClr val="FF0000"/>
                </a:solidFill>
                <a:latin typeface="Calibri" panose="020F0502020204030204" pitchFamily="34" charset="0"/>
                <a:cs typeface="Calibri" panose="020F0502020204030204" pitchFamily="34" charset="0"/>
              </a:endParaRPr>
            </a:p>
          </p:txBody>
        </p:sp>
        <p:cxnSp>
          <p:nvCxnSpPr>
            <p:cNvPr id="22" name="Straight Connector 21">
              <a:extLst>
                <a:ext uri="{FF2B5EF4-FFF2-40B4-BE49-F238E27FC236}">
                  <a16:creationId xmlns:a16="http://schemas.microsoft.com/office/drawing/2014/main" id="{76C33817-5A12-1591-4CE1-540063ECACFF}"/>
                </a:ext>
              </a:extLst>
            </p:cNvPr>
            <p:cNvCxnSpPr>
              <a:cxnSpLocks/>
            </p:cNvCxnSpPr>
            <p:nvPr/>
          </p:nvCxnSpPr>
          <p:spPr>
            <a:xfrm flipV="1">
              <a:off x="5818663" y="4397182"/>
              <a:ext cx="0" cy="367845"/>
            </a:xfrm>
            <a:prstGeom prst="line">
              <a:avLst/>
            </a:prstGeom>
            <a:ln w="412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E2992FD4-31BE-B037-D8F9-182DCF4D4EB4}"/>
              </a:ext>
            </a:extLst>
          </p:cNvPr>
          <p:cNvCxnSpPr/>
          <p:nvPr/>
        </p:nvCxnSpPr>
        <p:spPr>
          <a:xfrm flipV="1">
            <a:off x="8191014" y="4331240"/>
            <a:ext cx="0" cy="49973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 Thinking Face emoji Meaning | Dictionary.com">
            <a:extLst>
              <a:ext uri="{FF2B5EF4-FFF2-40B4-BE49-F238E27FC236}">
                <a16:creationId xmlns:a16="http://schemas.microsoft.com/office/drawing/2014/main" id="{EF1CD9D4-FDD5-64DB-6932-ACF969F91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723" y="1313121"/>
            <a:ext cx="2115879" cy="211587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ular Callout 25">
            <a:extLst>
              <a:ext uri="{FF2B5EF4-FFF2-40B4-BE49-F238E27FC236}">
                <a16:creationId xmlns:a16="http://schemas.microsoft.com/office/drawing/2014/main" id="{78AEEB13-35D3-22EE-982B-48F510BFCAF8}"/>
              </a:ext>
            </a:extLst>
          </p:cNvPr>
          <p:cNvSpPr/>
          <p:nvPr/>
        </p:nvSpPr>
        <p:spPr>
          <a:xfrm>
            <a:off x="6876602" y="552893"/>
            <a:ext cx="2192970" cy="1158949"/>
          </a:xfrm>
          <a:prstGeom prst="wedgeRectCallou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ysClr val="windowText" lastClr="000000"/>
                </a:solidFill>
                <a:latin typeface="Calibri" panose="020F0502020204030204" pitchFamily="34" charset="0"/>
                <a:cs typeface="Calibri" panose="020F0502020204030204" pitchFamily="34" charset="0"/>
              </a:rPr>
              <a:t>  </a:t>
            </a:r>
            <a:r>
              <a:rPr lang="en-US" altLang="ko-KR" dirty="0">
                <a:solidFill>
                  <a:sysClr val="windowText" lastClr="000000"/>
                </a:solidFill>
                <a:latin typeface="Calibri" panose="020F0502020204030204" pitchFamily="34" charset="0"/>
                <a:cs typeface="Calibri" panose="020F0502020204030204" pitchFamily="34" charset="0"/>
              </a:rPr>
              <a:t>Can</a:t>
            </a:r>
            <a:r>
              <a:rPr lang="ko-KR" altLang="en-US" dirty="0">
                <a:solidFill>
                  <a:sysClr val="windowText" lastClr="000000"/>
                </a:solidFill>
                <a:latin typeface="Calibri" panose="020F0502020204030204" pitchFamily="34" charset="0"/>
                <a:cs typeface="Calibri" panose="020F0502020204030204" pitchFamily="34" charset="0"/>
              </a:rPr>
              <a:t> </a:t>
            </a:r>
            <a:r>
              <a:rPr lang="en-US" altLang="ko-KR" dirty="0">
                <a:solidFill>
                  <a:sysClr val="windowText" lastClr="000000"/>
                </a:solidFill>
                <a:latin typeface="Calibri" panose="020F0502020204030204" pitchFamily="34" charset="0"/>
                <a:cs typeface="Calibri" panose="020F0502020204030204" pitchFamily="34" charset="0"/>
              </a:rPr>
              <a:t>we</a:t>
            </a:r>
            <a:r>
              <a:rPr lang="ko-KR" altLang="en-US" dirty="0">
                <a:solidFill>
                  <a:sysClr val="windowText" lastClr="000000"/>
                </a:solidFill>
                <a:latin typeface="Calibri" panose="020F0502020204030204" pitchFamily="34" charset="0"/>
                <a:cs typeface="Calibri" panose="020F0502020204030204" pitchFamily="34" charset="0"/>
              </a:rPr>
              <a:t> </a:t>
            </a:r>
            <a:r>
              <a:rPr lang="en-US" altLang="ko-KR" dirty="0">
                <a:solidFill>
                  <a:sysClr val="windowText" lastClr="000000"/>
                </a:solidFill>
                <a:latin typeface="Calibri" panose="020F0502020204030204" pitchFamily="34" charset="0"/>
                <a:cs typeface="Calibri" panose="020F0502020204030204" pitchFamily="34" charset="0"/>
              </a:rPr>
              <a:t>do</a:t>
            </a:r>
            <a:r>
              <a:rPr lang="ko-KR" altLang="en-US" dirty="0">
                <a:solidFill>
                  <a:sysClr val="windowText" lastClr="000000"/>
                </a:solidFill>
                <a:latin typeface="Calibri" panose="020F0502020204030204" pitchFamily="34" charset="0"/>
                <a:cs typeface="Calibri" panose="020F0502020204030204" pitchFamily="34" charset="0"/>
              </a:rPr>
              <a:t> </a:t>
            </a:r>
            <a:r>
              <a:rPr lang="en-US" altLang="ko-KR" dirty="0">
                <a:solidFill>
                  <a:sysClr val="windowText" lastClr="000000"/>
                </a:solidFill>
                <a:latin typeface="Calibri" panose="020F0502020204030204" pitchFamily="34" charset="0"/>
                <a:cs typeface="Calibri" panose="020F0502020204030204" pitchFamily="34" charset="0"/>
              </a:rPr>
              <a:t>binary</a:t>
            </a:r>
            <a:r>
              <a:rPr lang="ko-KR" altLang="en-US" dirty="0">
                <a:solidFill>
                  <a:sysClr val="windowText" lastClr="000000"/>
                </a:solidFill>
                <a:latin typeface="Calibri" panose="020F0502020204030204" pitchFamily="34" charset="0"/>
                <a:cs typeface="Calibri" panose="020F0502020204030204" pitchFamily="34" charset="0"/>
              </a:rPr>
              <a:t> </a:t>
            </a:r>
            <a:r>
              <a:rPr lang="en-US" altLang="ko-KR" dirty="0">
                <a:solidFill>
                  <a:sysClr val="windowText" lastClr="000000"/>
                </a:solidFill>
                <a:latin typeface="Calibri" panose="020F0502020204030204" pitchFamily="34" charset="0"/>
                <a:cs typeface="Calibri" panose="020F0502020204030204" pitchFamily="34" charset="0"/>
              </a:rPr>
              <a:t>search</a:t>
            </a:r>
            <a:r>
              <a:rPr lang="ko-KR" altLang="en-US" dirty="0">
                <a:solidFill>
                  <a:sysClr val="windowText" lastClr="000000"/>
                </a:solidFill>
                <a:latin typeface="Calibri" panose="020F0502020204030204" pitchFamily="34" charset="0"/>
                <a:cs typeface="Calibri" panose="020F0502020204030204" pitchFamily="34" charset="0"/>
              </a:rPr>
              <a:t> </a:t>
            </a:r>
            <a:r>
              <a:rPr lang="en-US" altLang="ko-KR" dirty="0">
                <a:solidFill>
                  <a:sysClr val="windowText" lastClr="000000"/>
                </a:solidFill>
                <a:latin typeface="Calibri" panose="020F0502020204030204" pitchFamily="34" charset="0"/>
                <a:cs typeface="Calibri" panose="020F0502020204030204" pitchFamily="34" charset="0"/>
              </a:rPr>
              <a:t>here??</a:t>
            </a:r>
            <a:endParaRPr lang="en-K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56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 email&#10;&#10;Description automatically generated">
            <a:extLst>
              <a:ext uri="{FF2B5EF4-FFF2-40B4-BE49-F238E27FC236}">
                <a16:creationId xmlns:a16="http://schemas.microsoft.com/office/drawing/2014/main" id="{515C5610-D4EC-2720-E9C7-CBE4FD462B9D}"/>
              </a:ext>
            </a:extLst>
          </p:cNvPr>
          <p:cNvPicPr>
            <a:picLocks noChangeAspect="1"/>
          </p:cNvPicPr>
          <p:nvPr/>
        </p:nvPicPr>
        <p:blipFill>
          <a:blip r:embed="rId3"/>
          <a:stretch>
            <a:fillRect/>
          </a:stretch>
        </p:blipFill>
        <p:spPr>
          <a:xfrm>
            <a:off x="1064687" y="1539029"/>
            <a:ext cx="4692681" cy="366029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16CE2CC-4025-A999-D156-557514B25DEB}"/>
              </a:ext>
            </a:extLst>
          </p:cNvPr>
          <p:cNvPicPr>
            <a:picLocks noChangeAspect="1"/>
          </p:cNvPicPr>
          <p:nvPr/>
        </p:nvPicPr>
        <p:blipFill>
          <a:blip r:embed="rId4"/>
          <a:stretch>
            <a:fillRect/>
          </a:stretch>
        </p:blipFill>
        <p:spPr>
          <a:xfrm>
            <a:off x="6434633" y="1748689"/>
            <a:ext cx="4644528" cy="3181500"/>
          </a:xfrm>
          <a:prstGeom prst="rect">
            <a:avLst/>
          </a:prstGeom>
        </p:spPr>
      </p:pic>
    </p:spTree>
    <p:extLst>
      <p:ext uri="{BB962C8B-B14F-4D97-AF65-F5344CB8AC3E}">
        <p14:creationId xmlns:p14="http://schemas.microsoft.com/office/powerpoint/2010/main" val="1500834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1892ED-1FEB-FD81-5B70-9A33505A2D54}"/>
              </a:ext>
            </a:extLst>
          </p:cNvPr>
          <p:cNvPicPr>
            <a:picLocks noChangeAspect="1"/>
          </p:cNvPicPr>
          <p:nvPr/>
        </p:nvPicPr>
        <p:blipFill>
          <a:blip r:embed="rId2"/>
          <a:stretch>
            <a:fillRect/>
          </a:stretch>
        </p:blipFill>
        <p:spPr>
          <a:xfrm>
            <a:off x="1084218" y="420987"/>
            <a:ext cx="4617298" cy="6016026"/>
          </a:xfrm>
          <a:prstGeom prst="rect">
            <a:avLst/>
          </a:prstGeom>
        </p:spPr>
      </p:pic>
      <p:pic>
        <p:nvPicPr>
          <p:cNvPr id="6" name="Picture 5" descr="Text&#10;&#10;Description automatically generated">
            <a:extLst>
              <a:ext uri="{FF2B5EF4-FFF2-40B4-BE49-F238E27FC236}">
                <a16:creationId xmlns:a16="http://schemas.microsoft.com/office/drawing/2014/main" id="{D81C8419-D51B-7097-9CBA-E8180A15D8FE}"/>
              </a:ext>
            </a:extLst>
          </p:cNvPr>
          <p:cNvPicPr>
            <a:picLocks noChangeAspect="1"/>
          </p:cNvPicPr>
          <p:nvPr/>
        </p:nvPicPr>
        <p:blipFill>
          <a:blip r:embed="rId3"/>
          <a:stretch>
            <a:fillRect/>
          </a:stretch>
        </p:blipFill>
        <p:spPr>
          <a:xfrm>
            <a:off x="6256865" y="2450042"/>
            <a:ext cx="5291667" cy="1957915"/>
          </a:xfrm>
          <a:prstGeom prst="rect">
            <a:avLst/>
          </a:prstGeom>
        </p:spPr>
      </p:pic>
    </p:spTree>
    <p:extLst>
      <p:ext uri="{BB962C8B-B14F-4D97-AF65-F5344CB8AC3E}">
        <p14:creationId xmlns:p14="http://schemas.microsoft.com/office/powerpoint/2010/main" val="1570618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F4CA-4352-28E2-0378-2136DC934B69}"/>
              </a:ext>
            </a:extLst>
          </p:cNvPr>
          <p:cNvSpPr>
            <a:spLocks noGrp="1"/>
          </p:cNvSpPr>
          <p:nvPr>
            <p:ph type="title"/>
          </p:nvPr>
        </p:nvSpPr>
        <p:spPr>
          <a:xfrm>
            <a:off x="798785" y="678029"/>
            <a:ext cx="5846379" cy="675399"/>
          </a:xfrm>
        </p:spPr>
        <p:txBody>
          <a:bodyPr>
            <a:normAutofit fontScale="90000"/>
          </a:bodyPr>
          <a:lstStyle/>
          <a:p>
            <a:r>
              <a:rPr lang="en-US" dirty="0"/>
              <a:t>C</a:t>
            </a:r>
            <a:r>
              <a:rPr lang="en-KR" dirty="0"/>
              <a:t>ut Time</a:t>
            </a:r>
          </a:p>
        </p:txBody>
      </p:sp>
      <p:grpSp>
        <p:nvGrpSpPr>
          <p:cNvPr id="23" name="Group 22">
            <a:extLst>
              <a:ext uri="{FF2B5EF4-FFF2-40B4-BE49-F238E27FC236}">
                <a16:creationId xmlns:a16="http://schemas.microsoft.com/office/drawing/2014/main" id="{90CA830C-D67C-9D7A-9AB6-712A2F8A0AE0}"/>
              </a:ext>
            </a:extLst>
          </p:cNvPr>
          <p:cNvGrpSpPr/>
          <p:nvPr/>
        </p:nvGrpSpPr>
        <p:grpSpPr>
          <a:xfrm>
            <a:off x="1006363" y="1893498"/>
            <a:ext cx="10179274" cy="359482"/>
            <a:chOff x="1095700" y="1924972"/>
            <a:chExt cx="10179274" cy="359482"/>
          </a:xfrm>
        </p:grpSpPr>
        <p:sp>
          <p:nvSpPr>
            <p:cNvPr id="4" name="TextBox 3">
              <a:extLst>
                <a:ext uri="{FF2B5EF4-FFF2-40B4-BE49-F238E27FC236}">
                  <a16:creationId xmlns:a16="http://schemas.microsoft.com/office/drawing/2014/main" id="{0CBD425C-EAC5-2DFB-163C-27329A0FBC63}"/>
                </a:ext>
              </a:extLst>
            </p:cNvPr>
            <p:cNvSpPr txBox="1"/>
            <p:nvPr/>
          </p:nvSpPr>
          <p:spPr>
            <a:xfrm>
              <a:off x="1095700" y="1945203"/>
              <a:ext cx="882869" cy="338554"/>
            </a:xfrm>
            <a:prstGeom prst="rect">
              <a:avLst/>
            </a:prstGeom>
            <a:noFill/>
          </p:spPr>
          <p:txBody>
            <a:bodyPr wrap="square" rtlCol="0">
              <a:spAutoFit/>
            </a:bodyPr>
            <a:lstStyle/>
            <a:p>
              <a:pPr algn="ctr"/>
              <a:r>
                <a:rPr lang="en-KR" sz="1600" b="1" i="1" dirty="0">
                  <a:latin typeface="Calibri" panose="020F0502020204030204" pitchFamily="34" charset="0"/>
                  <a:cs typeface="Calibri" panose="020F0502020204030204" pitchFamily="34" charset="0"/>
                </a:rPr>
                <a:t>1922</a:t>
              </a:r>
            </a:p>
          </p:txBody>
        </p:sp>
        <p:sp>
          <p:nvSpPr>
            <p:cNvPr id="5" name="TextBox 4">
              <a:extLst>
                <a:ext uri="{FF2B5EF4-FFF2-40B4-BE49-F238E27FC236}">
                  <a16:creationId xmlns:a16="http://schemas.microsoft.com/office/drawing/2014/main" id="{718C5229-A0A5-521E-10FC-C2DBD3F61CBC}"/>
                </a:ext>
              </a:extLst>
            </p:cNvPr>
            <p:cNvSpPr txBox="1"/>
            <p:nvPr/>
          </p:nvSpPr>
          <p:spPr>
            <a:xfrm>
              <a:off x="2928443" y="1945900"/>
              <a:ext cx="882869" cy="338554"/>
            </a:xfrm>
            <a:prstGeom prst="rect">
              <a:avLst/>
            </a:prstGeom>
            <a:noFill/>
          </p:spPr>
          <p:txBody>
            <a:bodyPr wrap="square" rtlCol="0">
              <a:spAutoFit/>
            </a:bodyPr>
            <a:lstStyle/>
            <a:p>
              <a:pPr algn="ctr"/>
              <a:r>
                <a:rPr lang="en-KR" sz="1600" b="1" i="1" dirty="0">
                  <a:latin typeface="Calibri" panose="020F0502020204030204" pitchFamily="34" charset="0"/>
                  <a:cs typeface="Calibri" panose="020F0502020204030204" pitchFamily="34" charset="0"/>
                </a:rPr>
                <a:t>1939</a:t>
              </a:r>
            </a:p>
          </p:txBody>
        </p:sp>
        <p:sp>
          <p:nvSpPr>
            <p:cNvPr id="6" name="TextBox 5">
              <a:extLst>
                <a:ext uri="{FF2B5EF4-FFF2-40B4-BE49-F238E27FC236}">
                  <a16:creationId xmlns:a16="http://schemas.microsoft.com/office/drawing/2014/main" id="{F9345738-886E-74E1-EB70-8BDEDF6BF86C}"/>
                </a:ext>
              </a:extLst>
            </p:cNvPr>
            <p:cNvSpPr txBox="1"/>
            <p:nvPr/>
          </p:nvSpPr>
          <p:spPr>
            <a:xfrm>
              <a:off x="4761186" y="1945898"/>
              <a:ext cx="882869" cy="338554"/>
            </a:xfrm>
            <a:prstGeom prst="rect">
              <a:avLst/>
            </a:prstGeom>
            <a:noFill/>
          </p:spPr>
          <p:txBody>
            <a:bodyPr wrap="square" rtlCol="0">
              <a:spAutoFit/>
            </a:bodyPr>
            <a:lstStyle/>
            <a:p>
              <a:pPr algn="ctr"/>
              <a:r>
                <a:rPr lang="en-KR" sz="1600" b="1" i="1" dirty="0">
                  <a:latin typeface="Calibri" panose="020F0502020204030204" pitchFamily="34" charset="0"/>
                  <a:cs typeface="Calibri" panose="020F0502020204030204" pitchFamily="34" charset="0"/>
                </a:rPr>
                <a:t>1957</a:t>
              </a:r>
            </a:p>
          </p:txBody>
        </p:sp>
        <p:sp>
          <p:nvSpPr>
            <p:cNvPr id="7" name="TextBox 6">
              <a:extLst>
                <a:ext uri="{FF2B5EF4-FFF2-40B4-BE49-F238E27FC236}">
                  <a16:creationId xmlns:a16="http://schemas.microsoft.com/office/drawing/2014/main" id="{EEECF240-152D-B0E9-AFA2-4D2842885E07}"/>
                </a:ext>
              </a:extLst>
            </p:cNvPr>
            <p:cNvSpPr txBox="1"/>
            <p:nvPr/>
          </p:nvSpPr>
          <p:spPr>
            <a:xfrm>
              <a:off x="6593929" y="1934693"/>
              <a:ext cx="882869" cy="338554"/>
            </a:xfrm>
            <a:prstGeom prst="rect">
              <a:avLst/>
            </a:prstGeom>
            <a:noFill/>
          </p:spPr>
          <p:txBody>
            <a:bodyPr wrap="square" rtlCol="0">
              <a:spAutoFit/>
            </a:bodyPr>
            <a:lstStyle/>
            <a:p>
              <a:pPr algn="ctr"/>
              <a:r>
                <a:rPr lang="en-KR" sz="1600" b="1" i="1" dirty="0">
                  <a:latin typeface="Calibri" panose="020F0502020204030204" pitchFamily="34" charset="0"/>
                  <a:cs typeface="Calibri" panose="020F0502020204030204" pitchFamily="34" charset="0"/>
                </a:rPr>
                <a:t>1975</a:t>
              </a:r>
            </a:p>
          </p:txBody>
        </p:sp>
        <p:sp>
          <p:nvSpPr>
            <p:cNvPr id="8" name="TextBox 7">
              <a:extLst>
                <a:ext uri="{FF2B5EF4-FFF2-40B4-BE49-F238E27FC236}">
                  <a16:creationId xmlns:a16="http://schemas.microsoft.com/office/drawing/2014/main" id="{C9B3BF83-BF12-2E29-3209-1F503D73A505}"/>
                </a:ext>
              </a:extLst>
            </p:cNvPr>
            <p:cNvSpPr txBox="1"/>
            <p:nvPr/>
          </p:nvSpPr>
          <p:spPr>
            <a:xfrm>
              <a:off x="10392105" y="1924972"/>
              <a:ext cx="882869" cy="338554"/>
            </a:xfrm>
            <a:prstGeom prst="rect">
              <a:avLst/>
            </a:prstGeom>
            <a:noFill/>
          </p:spPr>
          <p:txBody>
            <a:bodyPr wrap="square" rtlCol="0">
              <a:spAutoFit/>
            </a:bodyPr>
            <a:lstStyle/>
            <a:p>
              <a:pPr algn="ctr"/>
              <a:r>
                <a:rPr lang="en-KR" sz="1600" b="1" i="1" dirty="0">
                  <a:latin typeface="Calibri" panose="020F0502020204030204" pitchFamily="34" charset="0"/>
                  <a:cs typeface="Calibri" panose="020F0502020204030204" pitchFamily="34" charset="0"/>
                </a:rPr>
                <a:t>2011</a:t>
              </a:r>
            </a:p>
          </p:txBody>
        </p:sp>
        <p:sp>
          <p:nvSpPr>
            <p:cNvPr id="9" name="TextBox 8">
              <a:extLst>
                <a:ext uri="{FF2B5EF4-FFF2-40B4-BE49-F238E27FC236}">
                  <a16:creationId xmlns:a16="http://schemas.microsoft.com/office/drawing/2014/main" id="{210DB66D-91BB-D3C4-0331-760F60DC8173}"/>
                </a:ext>
              </a:extLst>
            </p:cNvPr>
            <p:cNvSpPr txBox="1"/>
            <p:nvPr/>
          </p:nvSpPr>
          <p:spPr>
            <a:xfrm>
              <a:off x="8559362" y="1945203"/>
              <a:ext cx="882869" cy="338554"/>
            </a:xfrm>
            <a:prstGeom prst="rect">
              <a:avLst/>
            </a:prstGeom>
            <a:noFill/>
          </p:spPr>
          <p:txBody>
            <a:bodyPr wrap="square" rtlCol="0">
              <a:spAutoFit/>
            </a:bodyPr>
            <a:lstStyle/>
            <a:p>
              <a:pPr algn="ctr"/>
              <a:r>
                <a:rPr lang="en-KR" sz="1600" b="1" i="1" dirty="0">
                  <a:latin typeface="Calibri" panose="020F0502020204030204" pitchFamily="34" charset="0"/>
                  <a:cs typeface="Calibri" panose="020F0502020204030204" pitchFamily="34" charset="0"/>
                </a:rPr>
                <a:t>1993</a:t>
              </a:r>
            </a:p>
          </p:txBody>
        </p:sp>
      </p:grpSp>
      <p:sp>
        <p:nvSpPr>
          <p:cNvPr id="13" name="Curved Up Arrow 12">
            <a:extLst>
              <a:ext uri="{FF2B5EF4-FFF2-40B4-BE49-F238E27FC236}">
                <a16:creationId xmlns:a16="http://schemas.microsoft.com/office/drawing/2014/main" id="{1702C897-CE80-1637-C4BD-DE99D6447686}"/>
              </a:ext>
            </a:extLst>
          </p:cNvPr>
          <p:cNvSpPr/>
          <p:nvPr/>
        </p:nvSpPr>
        <p:spPr>
          <a:xfrm>
            <a:off x="1587062" y="2252980"/>
            <a:ext cx="1562098" cy="315310"/>
          </a:xfrm>
          <a:prstGeom prst="curved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tx1"/>
              </a:solidFill>
            </a:endParaRPr>
          </a:p>
        </p:txBody>
      </p:sp>
      <p:sp>
        <p:nvSpPr>
          <p:cNvPr id="14" name="Curved Up Arrow 13">
            <a:extLst>
              <a:ext uri="{FF2B5EF4-FFF2-40B4-BE49-F238E27FC236}">
                <a16:creationId xmlns:a16="http://schemas.microsoft.com/office/drawing/2014/main" id="{F6E32643-C56F-CBDE-40B6-DA2DA769D15F}"/>
              </a:ext>
            </a:extLst>
          </p:cNvPr>
          <p:cNvSpPr/>
          <p:nvPr/>
        </p:nvSpPr>
        <p:spPr>
          <a:xfrm>
            <a:off x="3419805" y="2252980"/>
            <a:ext cx="1562098" cy="315310"/>
          </a:xfrm>
          <a:prstGeom prst="curved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tx1"/>
              </a:solidFill>
            </a:endParaRPr>
          </a:p>
        </p:txBody>
      </p:sp>
      <p:sp>
        <p:nvSpPr>
          <p:cNvPr id="15" name="Curved Up Arrow 14">
            <a:extLst>
              <a:ext uri="{FF2B5EF4-FFF2-40B4-BE49-F238E27FC236}">
                <a16:creationId xmlns:a16="http://schemas.microsoft.com/office/drawing/2014/main" id="{AF60280A-36DC-7FCD-34D5-BFA271EA58C0}"/>
              </a:ext>
            </a:extLst>
          </p:cNvPr>
          <p:cNvSpPr/>
          <p:nvPr/>
        </p:nvSpPr>
        <p:spPr>
          <a:xfrm>
            <a:off x="5290646" y="2252980"/>
            <a:ext cx="1562098" cy="315310"/>
          </a:xfrm>
          <a:prstGeom prst="curved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tx1"/>
              </a:solidFill>
            </a:endParaRPr>
          </a:p>
        </p:txBody>
      </p:sp>
      <p:sp>
        <p:nvSpPr>
          <p:cNvPr id="16" name="Curved Up Arrow 15">
            <a:extLst>
              <a:ext uri="{FF2B5EF4-FFF2-40B4-BE49-F238E27FC236}">
                <a16:creationId xmlns:a16="http://schemas.microsoft.com/office/drawing/2014/main" id="{8F299F5A-F813-79B5-6307-6226CC9D244C}"/>
              </a:ext>
            </a:extLst>
          </p:cNvPr>
          <p:cNvSpPr/>
          <p:nvPr/>
        </p:nvSpPr>
        <p:spPr>
          <a:xfrm>
            <a:off x="7270532" y="2252980"/>
            <a:ext cx="1562098" cy="315310"/>
          </a:xfrm>
          <a:prstGeom prst="curved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tx1"/>
              </a:solidFill>
            </a:endParaRPr>
          </a:p>
        </p:txBody>
      </p:sp>
      <p:sp>
        <p:nvSpPr>
          <p:cNvPr id="17" name="Curved Up Arrow 16">
            <a:extLst>
              <a:ext uri="{FF2B5EF4-FFF2-40B4-BE49-F238E27FC236}">
                <a16:creationId xmlns:a16="http://schemas.microsoft.com/office/drawing/2014/main" id="{A380F304-7FAF-22EB-9758-918F57C6CD87}"/>
              </a:ext>
            </a:extLst>
          </p:cNvPr>
          <p:cNvSpPr/>
          <p:nvPr/>
        </p:nvSpPr>
        <p:spPr>
          <a:xfrm>
            <a:off x="9149255" y="2252980"/>
            <a:ext cx="1562098" cy="315310"/>
          </a:xfrm>
          <a:prstGeom prst="curvedUp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tx1"/>
              </a:solidFill>
            </a:endParaRPr>
          </a:p>
        </p:txBody>
      </p:sp>
      <p:sp>
        <p:nvSpPr>
          <p:cNvPr id="18" name="TextBox 17">
            <a:extLst>
              <a:ext uri="{FF2B5EF4-FFF2-40B4-BE49-F238E27FC236}">
                <a16:creationId xmlns:a16="http://schemas.microsoft.com/office/drawing/2014/main" id="{991EC203-0284-19A7-9AA4-CF15AC109FCA}"/>
              </a:ext>
            </a:extLst>
          </p:cNvPr>
          <p:cNvSpPr txBox="1"/>
          <p:nvPr/>
        </p:nvSpPr>
        <p:spPr>
          <a:xfrm>
            <a:off x="1950982" y="2766102"/>
            <a:ext cx="932137" cy="307777"/>
          </a:xfrm>
          <a:prstGeom prst="rect">
            <a:avLst/>
          </a:prstGeom>
          <a:noFill/>
        </p:spPr>
        <p:txBody>
          <a:bodyPr wrap="square" rtlCol="0">
            <a:spAutoFit/>
          </a:bodyPr>
          <a:lstStyle/>
          <a:p>
            <a:r>
              <a:rPr lang="en-KR" dirty="0">
                <a:latin typeface="Calibri" panose="020F0502020204030204" pitchFamily="34" charset="0"/>
                <a:cs typeface="Calibri" panose="020F0502020204030204" pitchFamily="34" charset="0"/>
              </a:rPr>
              <a:t>18 years</a:t>
            </a:r>
          </a:p>
        </p:txBody>
      </p:sp>
      <p:sp>
        <p:nvSpPr>
          <p:cNvPr id="19" name="TextBox 18">
            <a:extLst>
              <a:ext uri="{FF2B5EF4-FFF2-40B4-BE49-F238E27FC236}">
                <a16:creationId xmlns:a16="http://schemas.microsoft.com/office/drawing/2014/main" id="{A779CD51-DA6E-86E9-84C8-286FA6878B89}"/>
              </a:ext>
            </a:extLst>
          </p:cNvPr>
          <p:cNvSpPr txBox="1"/>
          <p:nvPr/>
        </p:nvSpPr>
        <p:spPr>
          <a:xfrm>
            <a:off x="3721975" y="2766101"/>
            <a:ext cx="932137" cy="307777"/>
          </a:xfrm>
          <a:prstGeom prst="rect">
            <a:avLst/>
          </a:prstGeom>
          <a:noFill/>
        </p:spPr>
        <p:txBody>
          <a:bodyPr wrap="square" rtlCol="0">
            <a:spAutoFit/>
          </a:bodyPr>
          <a:lstStyle/>
          <a:p>
            <a:r>
              <a:rPr lang="en-KR" dirty="0">
                <a:latin typeface="Calibri" panose="020F0502020204030204" pitchFamily="34" charset="0"/>
                <a:cs typeface="Calibri" panose="020F0502020204030204" pitchFamily="34" charset="0"/>
              </a:rPr>
              <a:t>18 years</a:t>
            </a:r>
          </a:p>
        </p:txBody>
      </p:sp>
      <p:sp>
        <p:nvSpPr>
          <p:cNvPr id="20" name="TextBox 19">
            <a:extLst>
              <a:ext uri="{FF2B5EF4-FFF2-40B4-BE49-F238E27FC236}">
                <a16:creationId xmlns:a16="http://schemas.microsoft.com/office/drawing/2014/main" id="{B1D8FB1C-268B-A71F-51EF-4E8C8F8E352E}"/>
              </a:ext>
            </a:extLst>
          </p:cNvPr>
          <p:cNvSpPr txBox="1"/>
          <p:nvPr/>
        </p:nvSpPr>
        <p:spPr>
          <a:xfrm>
            <a:off x="5714014" y="2766101"/>
            <a:ext cx="932137" cy="307777"/>
          </a:xfrm>
          <a:prstGeom prst="rect">
            <a:avLst/>
          </a:prstGeom>
          <a:noFill/>
        </p:spPr>
        <p:txBody>
          <a:bodyPr wrap="square" rtlCol="0">
            <a:spAutoFit/>
          </a:bodyPr>
          <a:lstStyle/>
          <a:p>
            <a:r>
              <a:rPr lang="en-KR" dirty="0">
                <a:latin typeface="Calibri" panose="020F0502020204030204" pitchFamily="34" charset="0"/>
                <a:cs typeface="Calibri" panose="020F0502020204030204" pitchFamily="34" charset="0"/>
              </a:rPr>
              <a:t>18 years</a:t>
            </a:r>
          </a:p>
        </p:txBody>
      </p:sp>
      <p:sp>
        <p:nvSpPr>
          <p:cNvPr id="21" name="TextBox 20">
            <a:extLst>
              <a:ext uri="{FF2B5EF4-FFF2-40B4-BE49-F238E27FC236}">
                <a16:creationId xmlns:a16="http://schemas.microsoft.com/office/drawing/2014/main" id="{BA0CF29A-9EFD-32CC-BB13-A0FF667DFD5F}"/>
              </a:ext>
            </a:extLst>
          </p:cNvPr>
          <p:cNvSpPr txBox="1"/>
          <p:nvPr/>
        </p:nvSpPr>
        <p:spPr>
          <a:xfrm>
            <a:off x="7693900" y="2766100"/>
            <a:ext cx="932137" cy="307777"/>
          </a:xfrm>
          <a:prstGeom prst="rect">
            <a:avLst/>
          </a:prstGeom>
          <a:noFill/>
        </p:spPr>
        <p:txBody>
          <a:bodyPr wrap="square" rtlCol="0">
            <a:spAutoFit/>
          </a:bodyPr>
          <a:lstStyle/>
          <a:p>
            <a:r>
              <a:rPr lang="en-KR" dirty="0">
                <a:latin typeface="Calibri" panose="020F0502020204030204" pitchFamily="34" charset="0"/>
                <a:cs typeface="Calibri" panose="020F0502020204030204" pitchFamily="34" charset="0"/>
              </a:rPr>
              <a:t>18 years</a:t>
            </a:r>
          </a:p>
        </p:txBody>
      </p:sp>
      <p:sp>
        <p:nvSpPr>
          <p:cNvPr id="22" name="TextBox 21">
            <a:extLst>
              <a:ext uri="{FF2B5EF4-FFF2-40B4-BE49-F238E27FC236}">
                <a16:creationId xmlns:a16="http://schemas.microsoft.com/office/drawing/2014/main" id="{68DFE489-B7A7-A8F0-08C5-E00BC0D82868}"/>
              </a:ext>
            </a:extLst>
          </p:cNvPr>
          <p:cNvSpPr txBox="1"/>
          <p:nvPr/>
        </p:nvSpPr>
        <p:spPr>
          <a:xfrm>
            <a:off x="9546678" y="2766099"/>
            <a:ext cx="932137" cy="307777"/>
          </a:xfrm>
          <a:prstGeom prst="rect">
            <a:avLst/>
          </a:prstGeom>
          <a:noFill/>
        </p:spPr>
        <p:txBody>
          <a:bodyPr wrap="square" rtlCol="0">
            <a:spAutoFit/>
          </a:bodyPr>
          <a:lstStyle/>
          <a:p>
            <a:r>
              <a:rPr lang="en-KR" dirty="0">
                <a:latin typeface="Calibri" panose="020F0502020204030204" pitchFamily="34" charset="0"/>
                <a:cs typeface="Calibri" panose="020F0502020204030204" pitchFamily="34" charset="0"/>
              </a:rPr>
              <a:t>18 years</a:t>
            </a:r>
          </a:p>
        </p:txBody>
      </p:sp>
      <p:sp>
        <p:nvSpPr>
          <p:cNvPr id="24" name="Can 23">
            <a:extLst>
              <a:ext uri="{FF2B5EF4-FFF2-40B4-BE49-F238E27FC236}">
                <a16:creationId xmlns:a16="http://schemas.microsoft.com/office/drawing/2014/main" id="{2E3E76D7-A63F-ECDD-2796-106656484D67}"/>
              </a:ext>
            </a:extLst>
          </p:cNvPr>
          <p:cNvSpPr/>
          <p:nvPr/>
        </p:nvSpPr>
        <p:spPr>
          <a:xfrm>
            <a:off x="1975945" y="3279228"/>
            <a:ext cx="714703" cy="9038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5" name="Can 24">
            <a:extLst>
              <a:ext uri="{FF2B5EF4-FFF2-40B4-BE49-F238E27FC236}">
                <a16:creationId xmlns:a16="http://schemas.microsoft.com/office/drawing/2014/main" id="{AFD01D48-684C-2486-0397-5CAF928246FD}"/>
              </a:ext>
            </a:extLst>
          </p:cNvPr>
          <p:cNvSpPr/>
          <p:nvPr/>
        </p:nvSpPr>
        <p:spPr>
          <a:xfrm>
            <a:off x="3801460" y="3275458"/>
            <a:ext cx="714703" cy="9038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Can 25">
            <a:extLst>
              <a:ext uri="{FF2B5EF4-FFF2-40B4-BE49-F238E27FC236}">
                <a16:creationId xmlns:a16="http://schemas.microsoft.com/office/drawing/2014/main" id="{FD2BBC83-A30E-0C73-AFEB-127A34D69451}"/>
              </a:ext>
            </a:extLst>
          </p:cNvPr>
          <p:cNvSpPr/>
          <p:nvPr/>
        </p:nvSpPr>
        <p:spPr>
          <a:xfrm>
            <a:off x="5738648" y="3275461"/>
            <a:ext cx="714703" cy="9038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7" name="Can 26">
            <a:extLst>
              <a:ext uri="{FF2B5EF4-FFF2-40B4-BE49-F238E27FC236}">
                <a16:creationId xmlns:a16="http://schemas.microsoft.com/office/drawing/2014/main" id="{F002062A-2FA1-6E11-05FE-780D6C8F02A1}"/>
              </a:ext>
            </a:extLst>
          </p:cNvPr>
          <p:cNvSpPr/>
          <p:nvPr/>
        </p:nvSpPr>
        <p:spPr>
          <a:xfrm>
            <a:off x="7755321" y="3275459"/>
            <a:ext cx="714703" cy="9038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Can 27">
            <a:extLst>
              <a:ext uri="{FF2B5EF4-FFF2-40B4-BE49-F238E27FC236}">
                <a16:creationId xmlns:a16="http://schemas.microsoft.com/office/drawing/2014/main" id="{1A836417-DA89-DF53-89E4-EAD6101F56D5}"/>
              </a:ext>
            </a:extLst>
          </p:cNvPr>
          <p:cNvSpPr/>
          <p:nvPr/>
        </p:nvSpPr>
        <p:spPr>
          <a:xfrm>
            <a:off x="9588065" y="3271685"/>
            <a:ext cx="714703" cy="90388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16351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9E5A-70E7-FC2C-6CCD-5C074B4E1417}"/>
              </a:ext>
            </a:extLst>
          </p:cNvPr>
          <p:cNvSpPr>
            <a:spLocks noGrp="1"/>
          </p:cNvSpPr>
          <p:nvPr>
            <p:ph type="title"/>
          </p:nvPr>
        </p:nvSpPr>
        <p:spPr>
          <a:xfrm>
            <a:off x="838200" y="557188"/>
            <a:ext cx="10515600" cy="1133499"/>
          </a:xfrm>
        </p:spPr>
        <p:txBody>
          <a:bodyPr>
            <a:normAutofit/>
          </a:bodyPr>
          <a:lstStyle/>
          <a:p>
            <a:pPr algn="ctr"/>
            <a:r>
              <a:rPr lang="en-KR" sz="5200" dirty="0"/>
              <a:t>Classification </a:t>
            </a:r>
          </a:p>
        </p:txBody>
      </p:sp>
      <p:sp>
        <p:nvSpPr>
          <p:cNvPr id="6" name="TextBox 5">
            <a:extLst>
              <a:ext uri="{FF2B5EF4-FFF2-40B4-BE49-F238E27FC236}">
                <a16:creationId xmlns:a16="http://schemas.microsoft.com/office/drawing/2014/main" id="{C32BE4ED-BB8D-2E09-FA6B-C755A7CA7E1E}"/>
              </a:ext>
            </a:extLst>
          </p:cNvPr>
          <p:cNvSpPr txBox="1"/>
          <p:nvPr/>
        </p:nvSpPr>
        <p:spPr>
          <a:xfrm>
            <a:off x="1639433" y="2231015"/>
            <a:ext cx="8910084" cy="3046988"/>
          </a:xfrm>
          <a:prstGeom prst="rect">
            <a:avLst/>
          </a:prstGeom>
          <a:noFill/>
        </p:spPr>
        <p:txBody>
          <a:bodyPr wrap="square">
            <a:spAutoFit/>
          </a:bodyPr>
          <a:lstStyle/>
          <a:p>
            <a:pPr marL="457200" indent="-457200">
              <a:buFont typeface="Arial" panose="020B0604020202020204" pitchFamily="34" charset="0"/>
              <a:buChar char="•"/>
            </a:pPr>
            <a:r>
              <a:rPr lang="en-KR" sz="3200" dirty="0">
                <a:latin typeface="Calibri" panose="020F0502020204030204" pitchFamily="34" charset="0"/>
                <a:cs typeface="Calibri" panose="020F0502020204030204" pitchFamily="34" charset="0"/>
              </a:rPr>
              <a:t>Random Forest</a:t>
            </a:r>
          </a:p>
          <a:p>
            <a:pPr marL="114300" indent="0">
              <a:buNone/>
            </a:pPr>
            <a:r>
              <a:rPr lang="en-KR" sz="3200" dirty="0">
                <a:latin typeface="Calibri" panose="020F0502020204030204" pitchFamily="34" charset="0"/>
                <a:cs typeface="Calibri" panose="020F0502020204030204" pitchFamily="34" charset="0"/>
              </a:rPr>
              <a:t>	</a:t>
            </a:r>
            <a:r>
              <a:rPr lang="en-KR" sz="2400" dirty="0">
                <a:latin typeface="Calibri" panose="020F0502020204030204" pitchFamily="34" charset="0"/>
                <a:cs typeface="Calibri" panose="020F0502020204030204" pitchFamily="34" charset="0"/>
              </a:rPr>
              <a:t>- Time consumed about 20-30 mins</a:t>
            </a:r>
          </a:p>
          <a:p>
            <a:pPr marL="457200" indent="-457200">
              <a:buFont typeface="Arial" panose="020B0604020202020204" pitchFamily="34" charset="0"/>
              <a:buChar char="•"/>
            </a:pPr>
            <a:r>
              <a:rPr lang="en-KR" sz="3200" dirty="0">
                <a:latin typeface="Calibri" panose="020F0502020204030204" pitchFamily="34" charset="0"/>
                <a:cs typeface="Calibri" panose="020F0502020204030204" pitchFamily="34" charset="0"/>
              </a:rPr>
              <a:t>SVM</a:t>
            </a:r>
          </a:p>
          <a:p>
            <a:pPr marL="114300" indent="0">
              <a:buNone/>
            </a:pPr>
            <a:r>
              <a:rPr lang="en-KR" sz="3200" dirty="0">
                <a:latin typeface="Calibri" panose="020F0502020204030204" pitchFamily="34" charset="0"/>
                <a:cs typeface="Calibri" panose="020F0502020204030204" pitchFamily="34" charset="0"/>
              </a:rPr>
              <a:t>	</a:t>
            </a:r>
            <a:r>
              <a:rPr lang="en-KR" sz="2400" dirty="0">
                <a:latin typeface="Calibri" panose="020F0502020204030204" pitchFamily="34" charset="0"/>
                <a:cs typeface="Calibri" panose="020F0502020204030204" pitchFamily="34" charset="0"/>
              </a:rPr>
              <a:t>-Time consumed about 10 hours</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Decision Tree</a:t>
            </a:r>
            <a:endParaRPr lang="en-KR" sz="3200" dirty="0">
              <a:latin typeface="Calibri" panose="020F0502020204030204" pitchFamily="34" charset="0"/>
              <a:cs typeface="Calibri" panose="020F0502020204030204" pitchFamily="34" charset="0"/>
            </a:endParaRPr>
          </a:p>
          <a:p>
            <a:pPr marL="114300" indent="0">
              <a:buNone/>
            </a:pPr>
            <a:r>
              <a:rPr lang="en-KR" sz="3200" dirty="0">
                <a:latin typeface="Calibri" panose="020F0502020204030204" pitchFamily="34" charset="0"/>
                <a:cs typeface="Calibri" panose="020F0502020204030204" pitchFamily="34" charset="0"/>
              </a:rPr>
              <a:t>	</a:t>
            </a:r>
            <a:r>
              <a:rPr lang="en-KR" sz="2400" dirty="0">
                <a:latin typeface="Calibri" panose="020F0502020204030204" pitchFamily="34" charset="0"/>
                <a:cs typeface="Calibri" panose="020F0502020204030204" pitchFamily="34" charset="0"/>
              </a:rPr>
              <a:t>-Time consumed about 10-20 mins</a:t>
            </a:r>
          </a:p>
        </p:txBody>
      </p:sp>
    </p:spTree>
    <p:extLst>
      <p:ext uri="{BB962C8B-B14F-4D97-AF65-F5344CB8AC3E}">
        <p14:creationId xmlns:p14="http://schemas.microsoft.com/office/powerpoint/2010/main" val="244280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474850" y="328776"/>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dirty="0"/>
              <a:t>General description of the dataset</a:t>
            </a:r>
            <a:endParaRPr sz="2400" dirty="0"/>
          </a:p>
        </p:txBody>
      </p:sp>
      <p:sp>
        <p:nvSpPr>
          <p:cNvPr id="91" name="Google Shape;91;p2"/>
          <p:cNvSpPr txBox="1">
            <a:spLocks noGrp="1"/>
          </p:cNvSpPr>
          <p:nvPr>
            <p:ph type="body" idx="1"/>
          </p:nvPr>
        </p:nvSpPr>
        <p:spPr>
          <a:xfrm>
            <a:off x="838200" y="1203158"/>
            <a:ext cx="10515600" cy="52897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SG" sz="2000" dirty="0"/>
              <a:t>Data Set Information from the webpage:</a:t>
            </a:r>
          </a:p>
          <a:p>
            <a:pPr marL="228600" lvl="0" indent="-228600" algn="l" rtl="0">
              <a:lnSpc>
                <a:spcPct val="90000"/>
              </a:lnSpc>
              <a:spcBef>
                <a:spcPts val="0"/>
              </a:spcBef>
              <a:spcAft>
                <a:spcPts val="0"/>
              </a:spcAft>
              <a:buClr>
                <a:schemeClr val="dk1"/>
              </a:buClr>
              <a:buSzPts val="2000"/>
              <a:buChar char="•"/>
            </a:pPr>
            <a:endParaRPr lang="en-SG" sz="2000" dirty="0"/>
          </a:p>
          <a:p>
            <a:pPr marL="228600" lvl="0" indent="-228600" algn="l" rtl="0">
              <a:lnSpc>
                <a:spcPct val="90000"/>
              </a:lnSpc>
              <a:spcBef>
                <a:spcPts val="0"/>
              </a:spcBef>
              <a:spcAft>
                <a:spcPts val="0"/>
              </a:spcAft>
              <a:buClr>
                <a:schemeClr val="dk1"/>
              </a:buClr>
              <a:buSzPts val="2000"/>
              <a:buChar char="•"/>
            </a:pPr>
            <a:r>
              <a:rPr lang="en-SG" sz="2000" dirty="0"/>
              <a:t>You should respect the following train / test split:</a:t>
            </a:r>
          </a:p>
          <a:p>
            <a:pPr marL="228600" lvl="0" indent="-228600" algn="l" rtl="0">
              <a:lnSpc>
                <a:spcPct val="90000"/>
              </a:lnSpc>
              <a:spcBef>
                <a:spcPts val="0"/>
              </a:spcBef>
              <a:spcAft>
                <a:spcPts val="0"/>
              </a:spcAft>
              <a:buClr>
                <a:schemeClr val="dk1"/>
              </a:buClr>
              <a:buSzPts val="2000"/>
              <a:buChar char="•"/>
            </a:pPr>
            <a:r>
              <a:rPr lang="en-SG" sz="2000" dirty="0"/>
              <a:t>train: first 463,715 examples</a:t>
            </a:r>
          </a:p>
          <a:p>
            <a:pPr marL="228600" lvl="0" indent="-228600" algn="l" rtl="0">
              <a:lnSpc>
                <a:spcPct val="90000"/>
              </a:lnSpc>
              <a:spcBef>
                <a:spcPts val="0"/>
              </a:spcBef>
              <a:spcAft>
                <a:spcPts val="0"/>
              </a:spcAft>
              <a:buClr>
                <a:schemeClr val="dk1"/>
              </a:buClr>
              <a:buSzPts val="2000"/>
              <a:buChar char="•"/>
            </a:pPr>
            <a:r>
              <a:rPr lang="en-SG" sz="2000" dirty="0"/>
              <a:t>test: last 51,630 examples</a:t>
            </a:r>
          </a:p>
          <a:p>
            <a:pPr marL="228600" lvl="0" indent="-228600" algn="l" rtl="0">
              <a:lnSpc>
                <a:spcPct val="90000"/>
              </a:lnSpc>
              <a:spcBef>
                <a:spcPts val="0"/>
              </a:spcBef>
              <a:spcAft>
                <a:spcPts val="0"/>
              </a:spcAft>
              <a:buClr>
                <a:schemeClr val="dk1"/>
              </a:buClr>
              <a:buSzPts val="2000"/>
              <a:buChar char="•"/>
            </a:pPr>
            <a:r>
              <a:rPr lang="en-SG" sz="2000" dirty="0"/>
              <a:t>It avoids the 'producer effect' by making sure no song from a given artist ends up in both the train and test set.</a:t>
            </a:r>
          </a:p>
          <a:p>
            <a:pPr marL="228600" lvl="0" indent="-228600" algn="l" rtl="0">
              <a:lnSpc>
                <a:spcPct val="90000"/>
              </a:lnSpc>
              <a:spcBef>
                <a:spcPts val="0"/>
              </a:spcBef>
              <a:spcAft>
                <a:spcPts val="0"/>
              </a:spcAft>
              <a:buClr>
                <a:schemeClr val="dk1"/>
              </a:buClr>
              <a:buSzPts val="2000"/>
              <a:buChar char="•"/>
            </a:pPr>
            <a:endParaRPr lang="en-SG" sz="2000" dirty="0"/>
          </a:p>
          <a:p>
            <a:pPr marL="0" lvl="0" indent="0" algn="l" rtl="0">
              <a:lnSpc>
                <a:spcPct val="90000"/>
              </a:lnSpc>
              <a:spcBef>
                <a:spcPts val="0"/>
              </a:spcBef>
              <a:spcAft>
                <a:spcPts val="0"/>
              </a:spcAft>
              <a:buClr>
                <a:schemeClr val="dk1"/>
              </a:buClr>
              <a:buSzPts val="2000"/>
              <a:buNone/>
            </a:pPr>
            <a:endParaRPr lang="en-SG" sz="2000" dirty="0"/>
          </a:p>
          <a:p>
            <a:pPr marL="0" indent="0">
              <a:spcBef>
                <a:spcPts val="0"/>
              </a:spcBef>
              <a:buSzPts val="2000"/>
              <a:buNone/>
            </a:pPr>
            <a:r>
              <a:rPr lang="en-SG" sz="2000" dirty="0"/>
              <a:t>Task: Modelling Songs to Predict Release Year:</a:t>
            </a:r>
          </a:p>
          <a:p>
            <a:pPr marL="0" indent="0">
              <a:spcBef>
                <a:spcPts val="0"/>
              </a:spcBef>
              <a:buSzPts val="2000"/>
              <a:buNone/>
            </a:pPr>
            <a:endParaRPr lang="en-SG" sz="2000" dirty="0"/>
          </a:p>
          <a:p>
            <a:pPr marL="342900">
              <a:spcBef>
                <a:spcPts val="0"/>
              </a:spcBef>
              <a:buSzPts val="2000"/>
            </a:pPr>
            <a:r>
              <a:rPr lang="en-SG" sz="2000" dirty="0"/>
              <a:t>investigate suitable classification methods for the task</a:t>
            </a:r>
          </a:p>
          <a:p>
            <a:pPr marL="342900">
              <a:spcBef>
                <a:spcPts val="0"/>
              </a:spcBef>
              <a:buSzPts val="2000"/>
            </a:pPr>
            <a:r>
              <a:rPr lang="en-SG" sz="2000" dirty="0"/>
              <a:t>offer comparative results along with an analysis of the results</a:t>
            </a:r>
          </a:p>
        </p:txBody>
      </p:sp>
    </p:spTree>
    <p:extLst>
      <p:ext uri="{BB962C8B-B14F-4D97-AF65-F5344CB8AC3E}">
        <p14:creationId xmlns:p14="http://schemas.microsoft.com/office/powerpoint/2010/main" val="2137118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6676C49F-A3DC-EA54-A842-4F7983CFA146}"/>
              </a:ext>
            </a:extLst>
          </p:cNvPr>
          <p:cNvPicPr>
            <a:picLocks noChangeAspect="1"/>
          </p:cNvPicPr>
          <p:nvPr/>
        </p:nvPicPr>
        <p:blipFill>
          <a:blip r:embed="rId3"/>
          <a:stretch>
            <a:fillRect/>
          </a:stretch>
        </p:blipFill>
        <p:spPr>
          <a:xfrm>
            <a:off x="5244093" y="156201"/>
            <a:ext cx="5949041" cy="5252306"/>
          </a:xfrm>
          <a:prstGeom prst="rect">
            <a:avLst/>
          </a:prstGeom>
        </p:spPr>
      </p:pic>
      <p:sp>
        <p:nvSpPr>
          <p:cNvPr id="261" name="Google Shape;261;p21"/>
          <p:cNvSpPr txBox="1">
            <a:spLocks noGrp="1"/>
          </p:cNvSpPr>
          <p:nvPr>
            <p:ph type="title"/>
          </p:nvPr>
        </p:nvSpPr>
        <p:spPr>
          <a:xfrm>
            <a:off x="302250" y="15620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dirty="0"/>
              <a:t>Other models attempted</a:t>
            </a:r>
            <a:endParaRPr sz="2400" dirty="0"/>
          </a:p>
        </p:txBody>
      </p:sp>
      <p:sp>
        <p:nvSpPr>
          <p:cNvPr id="262" name="Google Shape;262;p21"/>
          <p:cNvSpPr txBox="1">
            <a:spLocks noGrp="1"/>
          </p:cNvSpPr>
          <p:nvPr>
            <p:ph type="body" idx="1"/>
          </p:nvPr>
        </p:nvSpPr>
        <p:spPr>
          <a:xfrm>
            <a:off x="365850" y="729707"/>
            <a:ext cx="4402500" cy="411300"/>
          </a:xfrm>
          <a:prstGeom prst="rect">
            <a:avLst/>
          </a:prstGeom>
          <a:noFill/>
          <a:ln>
            <a:noFill/>
          </a:ln>
        </p:spPr>
        <p:txBody>
          <a:bodyPr spcFirstLastPara="1" wrap="square" lIns="91425" tIns="45700" rIns="91425" bIns="45700" anchor="t" anchorCtr="0">
            <a:normAutofit fontScale="85000" lnSpcReduction="10000"/>
          </a:bodyPr>
          <a:lstStyle/>
          <a:p>
            <a:pPr marL="228600" lvl="0" indent="-101600" algn="l" rtl="0">
              <a:lnSpc>
                <a:spcPct val="90000"/>
              </a:lnSpc>
              <a:spcBef>
                <a:spcPts val="0"/>
              </a:spcBef>
              <a:spcAft>
                <a:spcPts val="0"/>
              </a:spcAft>
              <a:buClr>
                <a:schemeClr val="dk1"/>
              </a:buClr>
              <a:buSzPts val="2000"/>
              <a:buNone/>
            </a:pPr>
            <a:r>
              <a:rPr lang="en-US" sz="2000" b="1" dirty="0"/>
              <a:t>Random forest and SVM Binning method</a:t>
            </a:r>
            <a:endParaRPr sz="2000" b="1" dirty="0"/>
          </a:p>
        </p:txBody>
      </p:sp>
      <p:pic>
        <p:nvPicPr>
          <p:cNvPr id="7" name="Picture 6" descr="Graphical user interface, text, application, email&#10;&#10;Description automatically generated">
            <a:extLst>
              <a:ext uri="{FF2B5EF4-FFF2-40B4-BE49-F238E27FC236}">
                <a16:creationId xmlns:a16="http://schemas.microsoft.com/office/drawing/2014/main" id="{C12EFAB2-A6A6-3BC5-52C6-9ADF7B50B31E}"/>
              </a:ext>
            </a:extLst>
          </p:cNvPr>
          <p:cNvPicPr>
            <a:picLocks noChangeAspect="1"/>
          </p:cNvPicPr>
          <p:nvPr/>
        </p:nvPicPr>
        <p:blipFill>
          <a:blip r:embed="rId4"/>
          <a:stretch>
            <a:fillRect/>
          </a:stretch>
        </p:blipFill>
        <p:spPr>
          <a:xfrm>
            <a:off x="534622" y="1282261"/>
            <a:ext cx="4427790" cy="4703379"/>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613B4E44-56AD-CC7F-2B63-60AF6602ED97}"/>
              </a:ext>
            </a:extLst>
          </p:cNvPr>
          <p:cNvPicPr>
            <a:picLocks noChangeAspect="1"/>
          </p:cNvPicPr>
          <p:nvPr/>
        </p:nvPicPr>
        <p:blipFill>
          <a:blip r:embed="rId5"/>
          <a:stretch>
            <a:fillRect/>
          </a:stretch>
        </p:blipFill>
        <p:spPr>
          <a:xfrm>
            <a:off x="4975401" y="2248883"/>
            <a:ext cx="6182095" cy="2804846"/>
          </a:xfrm>
          <a:prstGeom prst="rect">
            <a:avLst/>
          </a:prstGeom>
        </p:spPr>
      </p:pic>
      <p:pic>
        <p:nvPicPr>
          <p:cNvPr id="8" name="Picture 7" descr="Text&#10;&#10;Description automatically generated">
            <a:extLst>
              <a:ext uri="{FF2B5EF4-FFF2-40B4-BE49-F238E27FC236}">
                <a16:creationId xmlns:a16="http://schemas.microsoft.com/office/drawing/2014/main" id="{250C76D0-AC5B-6002-7BD6-B245B9C82443}"/>
              </a:ext>
            </a:extLst>
          </p:cNvPr>
          <p:cNvPicPr>
            <a:picLocks noChangeAspect="1"/>
          </p:cNvPicPr>
          <p:nvPr/>
        </p:nvPicPr>
        <p:blipFill>
          <a:blip r:embed="rId6"/>
          <a:stretch>
            <a:fillRect/>
          </a:stretch>
        </p:blipFill>
        <p:spPr>
          <a:xfrm>
            <a:off x="4975401" y="5053729"/>
            <a:ext cx="5431526" cy="997232"/>
          </a:xfrm>
          <a:prstGeom prst="rect">
            <a:avLst/>
          </a:prstGeom>
        </p:spPr>
      </p:pic>
    </p:spTree>
    <p:extLst>
      <p:ext uri="{BB962C8B-B14F-4D97-AF65-F5344CB8AC3E}">
        <p14:creationId xmlns:p14="http://schemas.microsoft.com/office/powerpoint/2010/main" val="1012895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E86A4E9-1ECF-CD4B-7B03-BD1BD613463E}"/>
              </a:ext>
            </a:extLst>
          </p:cNvPr>
          <p:cNvGraphicFramePr>
            <a:graphicFrameLocks noGrp="1"/>
          </p:cNvGraphicFramePr>
          <p:nvPr/>
        </p:nvGraphicFramePr>
        <p:xfrm>
          <a:off x="1789813" y="1935126"/>
          <a:ext cx="8612373" cy="3317360"/>
        </p:xfrm>
        <a:graphic>
          <a:graphicData uri="http://schemas.openxmlformats.org/drawingml/2006/table">
            <a:tbl>
              <a:tblPr firstRow="1" bandRow="1">
                <a:tableStyleId>{6961828B-AF23-480A-9307-1E93508335A2}</a:tableStyleId>
              </a:tblPr>
              <a:tblGrid>
                <a:gridCol w="2870791">
                  <a:extLst>
                    <a:ext uri="{9D8B030D-6E8A-4147-A177-3AD203B41FA5}">
                      <a16:colId xmlns:a16="http://schemas.microsoft.com/office/drawing/2014/main" val="317595970"/>
                    </a:ext>
                  </a:extLst>
                </a:gridCol>
                <a:gridCol w="2870791">
                  <a:extLst>
                    <a:ext uri="{9D8B030D-6E8A-4147-A177-3AD203B41FA5}">
                      <a16:colId xmlns:a16="http://schemas.microsoft.com/office/drawing/2014/main" val="1022694732"/>
                    </a:ext>
                  </a:extLst>
                </a:gridCol>
                <a:gridCol w="2870791">
                  <a:extLst>
                    <a:ext uri="{9D8B030D-6E8A-4147-A177-3AD203B41FA5}">
                      <a16:colId xmlns:a16="http://schemas.microsoft.com/office/drawing/2014/main" val="19266760"/>
                    </a:ext>
                  </a:extLst>
                </a:gridCol>
              </a:tblGrid>
              <a:tr h="829340">
                <a:tc>
                  <a:txBody>
                    <a:bodyPr/>
                    <a:lstStyle/>
                    <a:p>
                      <a:pPr algn="ctr"/>
                      <a:endParaRPr lang="en-KR" sz="1800" dirty="0">
                        <a:latin typeface="Calibri" panose="020F0502020204030204" pitchFamily="34" charset="0"/>
                        <a:cs typeface="Calibri" panose="020F0502020204030204" pitchFamily="34" charset="0"/>
                      </a:endParaRPr>
                    </a:p>
                  </a:txBody>
                  <a:tcPr anchor="ctr">
                    <a:solidFill>
                      <a:schemeClr val="accent2">
                        <a:lumMod val="40000"/>
                        <a:lumOff val="60000"/>
                        <a:alpha val="52000"/>
                      </a:schemeClr>
                    </a:solidFill>
                  </a:tcPr>
                </a:tc>
                <a:tc>
                  <a:txBody>
                    <a:bodyPr/>
                    <a:lstStyle/>
                    <a:p>
                      <a:pPr algn="ctr"/>
                      <a:r>
                        <a:rPr lang="en-KR" sz="1800" dirty="0">
                          <a:latin typeface="Calibri" panose="020F0502020204030204" pitchFamily="34" charset="0"/>
                          <a:cs typeface="Calibri" panose="020F0502020204030204" pitchFamily="34" charset="0"/>
                        </a:rPr>
                        <a:t>Accuracy</a:t>
                      </a:r>
                    </a:p>
                  </a:txBody>
                  <a:tcPr anchor="ctr">
                    <a:solidFill>
                      <a:schemeClr val="accent2">
                        <a:lumMod val="40000"/>
                        <a:lumOff val="60000"/>
                        <a:alpha val="52000"/>
                      </a:schemeClr>
                    </a:solidFill>
                  </a:tcPr>
                </a:tc>
                <a:tc>
                  <a:txBody>
                    <a:bodyPr/>
                    <a:lstStyle/>
                    <a:p>
                      <a:pPr algn="ctr"/>
                      <a:r>
                        <a:rPr lang="en-KR" sz="1800" dirty="0">
                          <a:latin typeface="Calibri" panose="020F0502020204030204" pitchFamily="34" charset="0"/>
                          <a:cs typeface="Calibri" panose="020F0502020204030204" pitchFamily="34" charset="0"/>
                        </a:rPr>
                        <a:t>Time Cosumed</a:t>
                      </a:r>
                    </a:p>
                  </a:txBody>
                  <a:tcPr anchor="ctr">
                    <a:solidFill>
                      <a:schemeClr val="accent2">
                        <a:lumMod val="40000"/>
                        <a:lumOff val="60000"/>
                        <a:alpha val="52000"/>
                      </a:schemeClr>
                    </a:solidFill>
                  </a:tcPr>
                </a:tc>
                <a:extLst>
                  <a:ext uri="{0D108BD9-81ED-4DB2-BD59-A6C34878D82A}">
                    <a16:rowId xmlns:a16="http://schemas.microsoft.com/office/drawing/2014/main" val="2125117122"/>
                  </a:ext>
                </a:extLst>
              </a:tr>
              <a:tr h="829340">
                <a:tc>
                  <a:txBody>
                    <a:bodyPr/>
                    <a:lstStyle/>
                    <a:p>
                      <a:pPr algn="ctr"/>
                      <a:r>
                        <a:rPr lang="en-KR" sz="1800" dirty="0">
                          <a:latin typeface="Calibri" panose="020F0502020204030204" pitchFamily="34" charset="0"/>
                          <a:cs typeface="Calibri" panose="020F0502020204030204" pitchFamily="34" charset="0"/>
                        </a:rPr>
                        <a:t>Random Forest</a:t>
                      </a:r>
                    </a:p>
                  </a:txBody>
                  <a:tcPr anchor="ctr">
                    <a:solidFill>
                      <a:schemeClr val="accent5">
                        <a:lumMod val="20000"/>
                        <a:lumOff val="80000"/>
                        <a:alpha val="35682"/>
                      </a:schemeClr>
                    </a:solidFill>
                  </a:tcPr>
                </a:tc>
                <a:tc>
                  <a:txBody>
                    <a:bodyPr/>
                    <a:lstStyle/>
                    <a:p>
                      <a:pPr algn="ctr"/>
                      <a:r>
                        <a:rPr lang="en-KR" sz="1800" dirty="0">
                          <a:latin typeface="Calibri" panose="020F0502020204030204" pitchFamily="34" charset="0"/>
                          <a:cs typeface="Calibri" panose="020F0502020204030204" pitchFamily="34" charset="0"/>
                        </a:rPr>
                        <a:t>0.795</a:t>
                      </a:r>
                      <a:r>
                        <a:rPr lang="en-US" altLang="ko-KR" sz="1800" dirty="0">
                          <a:latin typeface="Calibri" panose="020F0502020204030204" pitchFamily="34" charset="0"/>
                          <a:cs typeface="Calibri" panose="020F0502020204030204" pitchFamily="34" charset="0"/>
                        </a:rPr>
                        <a:t>0</a:t>
                      </a:r>
                      <a:endParaRPr lang="en-KR" sz="1800" dirty="0">
                        <a:latin typeface="Calibri" panose="020F0502020204030204" pitchFamily="34" charset="0"/>
                        <a:cs typeface="Calibri" panose="020F0502020204030204" pitchFamily="34" charset="0"/>
                      </a:endParaRPr>
                    </a:p>
                  </a:txBody>
                  <a:tcPr anchor="ctr"/>
                </a:tc>
                <a:tc>
                  <a:txBody>
                    <a:bodyPr/>
                    <a:lstStyle/>
                    <a:p>
                      <a:pPr algn="ctr"/>
                      <a:r>
                        <a:rPr lang="en-US" altLang="ko-KR" sz="1800" dirty="0">
                          <a:latin typeface="Calibri" panose="020F0502020204030204" pitchFamily="34" charset="0"/>
                          <a:cs typeface="Calibri" panose="020F0502020204030204" pitchFamily="34" charset="0"/>
                        </a:rPr>
                        <a:t>20-30 mins</a:t>
                      </a:r>
                      <a:endParaRPr lang="en-KR" sz="1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119981461"/>
                  </a:ext>
                </a:extLst>
              </a:tr>
              <a:tr h="829340">
                <a:tc>
                  <a:txBody>
                    <a:bodyPr/>
                    <a:lstStyle/>
                    <a:p>
                      <a:pPr algn="ctr"/>
                      <a:r>
                        <a:rPr lang="en-KR" sz="1800" dirty="0">
                          <a:latin typeface="Calibri" panose="020F0502020204030204" pitchFamily="34" charset="0"/>
                          <a:cs typeface="Calibri" panose="020F0502020204030204" pitchFamily="34" charset="0"/>
                        </a:rPr>
                        <a:t>SVM</a:t>
                      </a:r>
                    </a:p>
                  </a:txBody>
                  <a:tcPr anchor="ctr">
                    <a:solidFill>
                      <a:schemeClr val="accent5">
                        <a:lumMod val="20000"/>
                        <a:lumOff val="80000"/>
                        <a:alpha val="35682"/>
                      </a:schemeClr>
                    </a:solidFill>
                  </a:tcPr>
                </a:tc>
                <a:tc>
                  <a:txBody>
                    <a:bodyPr/>
                    <a:lstStyle/>
                    <a:p>
                      <a:pPr algn="ctr"/>
                      <a:r>
                        <a:rPr lang="en-US" altLang="ko-KR" sz="1800" dirty="0">
                          <a:latin typeface="Calibri" panose="020F0502020204030204" pitchFamily="34" charset="0"/>
                          <a:cs typeface="Calibri" panose="020F0502020204030204" pitchFamily="34" charset="0"/>
                        </a:rPr>
                        <a:t>0.8135</a:t>
                      </a:r>
                      <a:endParaRPr lang="en-KR" sz="1800" dirty="0">
                        <a:latin typeface="Calibri" panose="020F0502020204030204" pitchFamily="34" charset="0"/>
                        <a:cs typeface="Calibri" panose="020F0502020204030204" pitchFamily="34" charset="0"/>
                      </a:endParaRPr>
                    </a:p>
                  </a:txBody>
                  <a:tcPr anchor="ctr"/>
                </a:tc>
                <a:tc>
                  <a:txBody>
                    <a:bodyPr/>
                    <a:lstStyle/>
                    <a:p>
                      <a:pPr algn="ctr"/>
                      <a:r>
                        <a:rPr lang="en-KR" sz="1800" dirty="0">
                          <a:latin typeface="Calibri" panose="020F0502020204030204" pitchFamily="34" charset="0"/>
                          <a:cs typeface="Calibri" panose="020F0502020204030204" pitchFamily="34" charset="0"/>
                        </a:rPr>
                        <a:t>10 hours</a:t>
                      </a:r>
                    </a:p>
                  </a:txBody>
                  <a:tcPr anchor="ctr"/>
                </a:tc>
                <a:extLst>
                  <a:ext uri="{0D108BD9-81ED-4DB2-BD59-A6C34878D82A}">
                    <a16:rowId xmlns:a16="http://schemas.microsoft.com/office/drawing/2014/main" val="3618338991"/>
                  </a:ext>
                </a:extLst>
              </a:tr>
              <a:tr h="829340">
                <a:tc>
                  <a:txBody>
                    <a:bodyPr/>
                    <a:lstStyle/>
                    <a:p>
                      <a:pPr algn="ctr"/>
                      <a:r>
                        <a:rPr lang="en-KR" sz="1800" dirty="0">
                          <a:latin typeface="Calibri" panose="020F0502020204030204" pitchFamily="34" charset="0"/>
                          <a:cs typeface="Calibri" panose="020F0502020204030204" pitchFamily="34" charset="0"/>
                        </a:rPr>
                        <a:t>Decision Tree</a:t>
                      </a:r>
                    </a:p>
                  </a:txBody>
                  <a:tcPr anchor="ctr">
                    <a:solidFill>
                      <a:schemeClr val="accent5">
                        <a:lumMod val="20000"/>
                        <a:lumOff val="80000"/>
                        <a:alpha val="35682"/>
                      </a:schemeClr>
                    </a:solidFill>
                  </a:tcPr>
                </a:tc>
                <a:tc>
                  <a:txBody>
                    <a:bodyPr/>
                    <a:lstStyle/>
                    <a:p>
                      <a:pPr algn="ctr"/>
                      <a:r>
                        <a:rPr lang="en-US" altLang="ko-KR" sz="1800" dirty="0">
                          <a:latin typeface="Calibri" panose="020F0502020204030204" pitchFamily="34" charset="0"/>
                          <a:cs typeface="Calibri" panose="020F0502020204030204" pitchFamily="34" charset="0"/>
                        </a:rPr>
                        <a:t>0.7706</a:t>
                      </a:r>
                      <a:endParaRPr lang="en-KR" sz="1800" dirty="0">
                        <a:latin typeface="Calibri" panose="020F0502020204030204" pitchFamily="34" charset="0"/>
                        <a:cs typeface="Calibri" panose="020F0502020204030204" pitchFamily="34" charset="0"/>
                      </a:endParaRPr>
                    </a:p>
                  </a:txBody>
                  <a:tcPr anchor="ctr"/>
                </a:tc>
                <a:tc>
                  <a:txBody>
                    <a:bodyPr/>
                    <a:lstStyle/>
                    <a:p>
                      <a:pPr algn="ctr"/>
                      <a:r>
                        <a:rPr lang="en-KR" sz="1800" dirty="0">
                          <a:latin typeface="Calibri" panose="020F0502020204030204" pitchFamily="34" charset="0"/>
                          <a:cs typeface="Calibri" panose="020F0502020204030204" pitchFamily="34" charset="0"/>
                        </a:rPr>
                        <a:t>10-20 mins</a:t>
                      </a:r>
                    </a:p>
                  </a:txBody>
                  <a:tcPr anchor="ctr"/>
                </a:tc>
                <a:extLst>
                  <a:ext uri="{0D108BD9-81ED-4DB2-BD59-A6C34878D82A}">
                    <a16:rowId xmlns:a16="http://schemas.microsoft.com/office/drawing/2014/main" val="174518372"/>
                  </a:ext>
                </a:extLst>
              </a:tr>
            </a:tbl>
          </a:graphicData>
        </a:graphic>
      </p:graphicFrame>
      <p:sp>
        <p:nvSpPr>
          <p:cNvPr id="5" name="Title 1">
            <a:extLst>
              <a:ext uri="{FF2B5EF4-FFF2-40B4-BE49-F238E27FC236}">
                <a16:creationId xmlns:a16="http://schemas.microsoft.com/office/drawing/2014/main" id="{AFDA4460-370B-D32D-BE38-DADBECE16655}"/>
              </a:ext>
            </a:extLst>
          </p:cNvPr>
          <p:cNvSpPr>
            <a:spLocks noGrp="1"/>
          </p:cNvSpPr>
          <p:nvPr>
            <p:ph type="title"/>
          </p:nvPr>
        </p:nvSpPr>
        <p:spPr>
          <a:xfrm>
            <a:off x="838199" y="503349"/>
            <a:ext cx="10515600" cy="1325563"/>
          </a:xfrm>
        </p:spPr>
        <p:txBody>
          <a:bodyPr/>
          <a:lstStyle/>
          <a:p>
            <a:pPr algn="ctr"/>
            <a:r>
              <a:rPr lang="en-KR" dirty="0"/>
              <a:t>Sum up</a:t>
            </a:r>
          </a:p>
        </p:txBody>
      </p:sp>
    </p:spTree>
    <p:extLst>
      <p:ext uri="{BB962C8B-B14F-4D97-AF65-F5344CB8AC3E}">
        <p14:creationId xmlns:p14="http://schemas.microsoft.com/office/powerpoint/2010/main" val="4088591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9"/>
          <p:cNvSpPr txBox="1">
            <a:spLocks noGrp="1"/>
          </p:cNvSpPr>
          <p:nvPr>
            <p:ph type="title"/>
          </p:nvPr>
        </p:nvSpPr>
        <p:spPr>
          <a:xfrm>
            <a:off x="838200" y="365126"/>
            <a:ext cx="10515600" cy="695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Summary</a:t>
            </a:r>
            <a:endParaRPr sz="2400"/>
          </a:p>
        </p:txBody>
      </p:sp>
      <p:sp>
        <p:nvSpPr>
          <p:cNvPr id="280" name="Google Shape;280;p19"/>
          <p:cNvSpPr txBox="1">
            <a:spLocks noGrp="1"/>
          </p:cNvSpPr>
          <p:nvPr>
            <p:ph type="body" idx="1"/>
          </p:nvPr>
        </p:nvSpPr>
        <p:spPr>
          <a:xfrm>
            <a:off x="838200" y="1061050"/>
            <a:ext cx="10515600" cy="52897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r>
              <a:rPr lang="en-US" sz="1600" dirty="0"/>
              <a:t>Learning points</a:t>
            </a:r>
            <a:endParaRPr dirty="0"/>
          </a:p>
          <a:p>
            <a:pPr marL="228600" lvl="0" indent="-228600" algn="l" rtl="0">
              <a:lnSpc>
                <a:spcPct val="90000"/>
              </a:lnSpc>
              <a:spcBef>
                <a:spcPts val="1000"/>
              </a:spcBef>
              <a:spcAft>
                <a:spcPts val="0"/>
              </a:spcAft>
              <a:buClr>
                <a:schemeClr val="dk1"/>
              </a:buClr>
              <a:buSzPts val="1600"/>
              <a:buChar char="•"/>
            </a:pPr>
            <a:r>
              <a:rPr lang="en-US" sz="1600" dirty="0"/>
              <a:t>We used clustering method which helps to distribute the workload across multiple machines. Reducing the training time by running computations in parallel on multiple machines. Lastly allowing us to make use of all cores in our CPU package to compute. </a:t>
            </a:r>
            <a:endParaRPr dirty="0"/>
          </a:p>
          <a:p>
            <a:pPr marL="228600" lvl="0" indent="-228600" algn="l" rtl="0">
              <a:lnSpc>
                <a:spcPct val="90000"/>
              </a:lnSpc>
              <a:spcBef>
                <a:spcPts val="1000"/>
              </a:spcBef>
              <a:spcAft>
                <a:spcPts val="0"/>
              </a:spcAft>
              <a:buClr>
                <a:schemeClr val="dk1"/>
              </a:buClr>
              <a:buSzPts val="1600"/>
              <a:buChar char="•"/>
            </a:pPr>
            <a:r>
              <a:rPr lang="en-US" sz="1600" dirty="0"/>
              <a:t>After using model, we realized there are likely to be non-linear relationships between the features and the target variable, which can be better captured by non-linear models such as random forest, decision trees, and SVM.</a:t>
            </a:r>
            <a:endParaRPr dirty="0"/>
          </a:p>
          <a:p>
            <a:pPr marL="228600" lvl="0" indent="-228600" algn="l" rtl="0">
              <a:lnSpc>
                <a:spcPct val="90000"/>
              </a:lnSpc>
              <a:spcBef>
                <a:spcPts val="1000"/>
              </a:spcBef>
              <a:spcAft>
                <a:spcPts val="0"/>
              </a:spcAft>
              <a:buClr>
                <a:schemeClr val="dk1"/>
              </a:buClr>
              <a:buSzPts val="1600"/>
              <a:buChar char="•"/>
            </a:pPr>
            <a:r>
              <a:rPr lang="en-US" sz="1600" dirty="0"/>
              <a:t>Imbalanced data: The distribution of the target variable (i.e., release year) is likely to be imbalanced, with more recent years having more data than earlier years. It is important to consider this imbalance when evaluating model performance and selecting appropriate performance metrics.</a:t>
            </a:r>
            <a:endParaRPr dirty="0"/>
          </a:p>
          <a:p>
            <a:pPr marL="228600" lvl="0" indent="-228600" algn="l" rtl="0">
              <a:lnSpc>
                <a:spcPct val="90000"/>
              </a:lnSpc>
              <a:spcBef>
                <a:spcPts val="1000"/>
              </a:spcBef>
              <a:spcAft>
                <a:spcPts val="0"/>
              </a:spcAft>
              <a:buClr>
                <a:schemeClr val="dk1"/>
              </a:buClr>
              <a:buSzPts val="1600"/>
              <a:buChar char="•"/>
            </a:pPr>
            <a:r>
              <a:rPr lang="en-US" sz="1600" dirty="0"/>
              <a:t>Time-dependent data: For example, in the case of this dataset, the characteristics of music produced in 1922 may be quite different from those produced in 2010, and the distribution of the target variable (year) may not be even across all years. </a:t>
            </a:r>
            <a:r>
              <a:rPr lang="en-US" sz="1600" dirty="0" err="1"/>
              <a:t>e.g</a:t>
            </a:r>
            <a:r>
              <a:rPr lang="en-US" sz="1600" dirty="0"/>
              <a:t> 12 = timbre average, 78 = timbre covariance (which is given on the dataset site as reference)</a:t>
            </a:r>
            <a:endParaRPr dirty="0"/>
          </a:p>
          <a:p>
            <a:pPr marL="228600" lvl="0" indent="-127000" algn="l" rtl="0">
              <a:lnSpc>
                <a:spcPct val="90000"/>
              </a:lnSpc>
              <a:spcBef>
                <a:spcPts val="1000"/>
              </a:spcBef>
              <a:spcAft>
                <a:spcPts val="0"/>
              </a:spcAft>
              <a:buClr>
                <a:schemeClr val="dk1"/>
              </a:buClr>
              <a:buSzPts val="1600"/>
              <a:buNone/>
            </a:pPr>
            <a:endParaRPr sz="1600" dirty="0"/>
          </a:p>
        </p:txBody>
      </p:sp>
      <p:pic>
        <p:nvPicPr>
          <p:cNvPr id="3" name="Picture 2">
            <a:extLst>
              <a:ext uri="{FF2B5EF4-FFF2-40B4-BE49-F238E27FC236}">
                <a16:creationId xmlns:a16="http://schemas.microsoft.com/office/drawing/2014/main" id="{FE4F4309-62C6-5309-5DF7-B38A65FDE8FD}"/>
              </a:ext>
            </a:extLst>
          </p:cNvPr>
          <p:cNvPicPr>
            <a:picLocks noChangeAspect="1"/>
          </p:cNvPicPr>
          <p:nvPr/>
        </p:nvPicPr>
        <p:blipFill>
          <a:blip r:embed="rId3"/>
          <a:stretch>
            <a:fillRect/>
          </a:stretch>
        </p:blipFill>
        <p:spPr>
          <a:xfrm>
            <a:off x="6096000" y="4269574"/>
            <a:ext cx="5436637" cy="25270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78"/>
        <p:cNvGrpSpPr/>
        <p:nvPr/>
      </p:nvGrpSpPr>
      <p:grpSpPr>
        <a:xfrm>
          <a:off x="0" y="0"/>
          <a:ext cx="0" cy="0"/>
          <a:chOff x="0" y="0"/>
          <a:chExt cx="0" cy="0"/>
        </a:xfrm>
      </p:grpSpPr>
      <p:sp>
        <p:nvSpPr>
          <p:cNvPr id="7" name="TextBox 6">
            <a:extLst>
              <a:ext uri="{FF2B5EF4-FFF2-40B4-BE49-F238E27FC236}">
                <a16:creationId xmlns:a16="http://schemas.microsoft.com/office/drawing/2014/main" id="{339F9715-036F-1967-E348-7652E012E4AC}"/>
              </a:ext>
            </a:extLst>
          </p:cNvPr>
          <p:cNvSpPr txBox="1"/>
          <p:nvPr/>
        </p:nvSpPr>
        <p:spPr>
          <a:xfrm>
            <a:off x="10256860" y="4908332"/>
            <a:ext cx="1935140" cy="400110"/>
          </a:xfrm>
          <a:prstGeom prst="rect">
            <a:avLst/>
          </a:prstGeom>
          <a:noFill/>
        </p:spPr>
        <p:txBody>
          <a:bodyPr wrap="square" rtlCol="0">
            <a:spAutoFit/>
          </a:bodyPr>
          <a:lstStyle/>
          <a:p>
            <a:r>
              <a:rPr lang="en-SG" sz="2000" dirty="0">
                <a:solidFill>
                  <a:schemeClr val="bg1"/>
                </a:solidFill>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31545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838200" y="365126"/>
            <a:ext cx="10515600" cy="695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Data Pre-processing</a:t>
            </a:r>
            <a:endParaRPr sz="2400"/>
          </a:p>
        </p:txBody>
      </p:sp>
      <p:sp>
        <p:nvSpPr>
          <p:cNvPr id="97" name="Google Shape;97;p3"/>
          <p:cNvSpPr txBox="1">
            <a:spLocks noGrp="1"/>
          </p:cNvSpPr>
          <p:nvPr>
            <p:ph type="body" idx="1"/>
          </p:nvPr>
        </p:nvSpPr>
        <p:spPr>
          <a:xfrm>
            <a:off x="838200" y="1203158"/>
            <a:ext cx="4868917" cy="659216"/>
          </a:xfrm>
          <a:prstGeom prst="rect">
            <a:avLst/>
          </a:prstGeom>
          <a:noFill/>
          <a:ln>
            <a:noFill/>
          </a:ln>
        </p:spPr>
        <p:txBody>
          <a:bodyPr spcFirstLastPara="1" wrap="square" lIns="91425" tIns="45700" rIns="91425" bIns="45700" anchor="t" anchorCtr="0">
            <a:normAutofit/>
          </a:bodyPr>
          <a:lstStyle/>
          <a:p>
            <a:pPr marL="342900">
              <a:buSzPts val="2000"/>
            </a:pPr>
            <a:r>
              <a:rPr lang="en-US" sz="2000" dirty="0"/>
              <a:t>Check for class types</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p:txBody>
      </p:sp>
      <p:pic>
        <p:nvPicPr>
          <p:cNvPr id="99" name="Google Shape;99;p3"/>
          <p:cNvPicPr preferRelativeResize="0"/>
          <p:nvPr/>
        </p:nvPicPr>
        <p:blipFill rotWithShape="1">
          <a:blip r:embed="rId3">
            <a:alphaModFix/>
          </a:blip>
          <a:srcRect/>
          <a:stretch/>
        </p:blipFill>
        <p:spPr>
          <a:xfrm>
            <a:off x="838200" y="1862374"/>
            <a:ext cx="10630840" cy="1985642"/>
          </a:xfrm>
          <a:prstGeom prst="rect">
            <a:avLst/>
          </a:prstGeom>
          <a:noFill/>
          <a:ln>
            <a:noFill/>
          </a:ln>
        </p:spPr>
      </p:pic>
      <p:sp>
        <p:nvSpPr>
          <p:cNvPr id="2" name="Google Shape;97;p3">
            <a:extLst>
              <a:ext uri="{FF2B5EF4-FFF2-40B4-BE49-F238E27FC236}">
                <a16:creationId xmlns:a16="http://schemas.microsoft.com/office/drawing/2014/main" id="{877D9DDD-70AA-CA65-8D44-EC8E6DD0B91F}"/>
              </a:ext>
            </a:extLst>
          </p:cNvPr>
          <p:cNvSpPr txBox="1">
            <a:spLocks/>
          </p:cNvSpPr>
          <p:nvPr/>
        </p:nvSpPr>
        <p:spPr>
          <a:xfrm>
            <a:off x="838200" y="3921530"/>
            <a:ext cx="10630840" cy="21481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a:buSzPts val="2000"/>
            </a:pPr>
            <a:r>
              <a:rPr lang="en-SG" sz="2000" dirty="0"/>
              <a:t>In music, timbre also known as tone colour or tone quality is the perceived sound quality of a musical note, sound or tone. Timbre distinguishes different types of sound production, such as choir voices and musical instruments.</a:t>
            </a:r>
          </a:p>
          <a:p>
            <a:pPr marL="342900">
              <a:buSzPts val="2000"/>
            </a:pPr>
            <a:r>
              <a:rPr lang="en-SG" sz="2000" dirty="0"/>
              <a:t>Both the timbre average and the timbre covariance are important features for music analysis and can be used as inputs for machine learning models to predict the release year of a music recording.</a:t>
            </a:r>
            <a:endParaRPr lang="en-US" sz="2000" dirty="0"/>
          </a:p>
          <a:p>
            <a:pPr marL="228600" indent="-101600">
              <a:buSzPts val="2000"/>
              <a:buFont typeface="Arial"/>
              <a:buNone/>
            </a:pPr>
            <a:endParaRPr lang="en-US" sz="2000" dirty="0"/>
          </a:p>
          <a:p>
            <a:pPr marL="228600" indent="-101600">
              <a:buSzPts val="2000"/>
              <a:buFont typeface="Arial"/>
              <a:buNone/>
            </a:pPr>
            <a:endParaRPr lang="en-US" sz="2000" dirty="0"/>
          </a:p>
          <a:p>
            <a:pPr marL="228600" indent="-101600">
              <a:buSzPts val="2000"/>
              <a:buFont typeface="Arial"/>
              <a:buNone/>
            </a:pPr>
            <a:endParaRPr lang="en-US" sz="2000" dirty="0"/>
          </a:p>
          <a:p>
            <a:pPr marL="228600" indent="-101600">
              <a:buSzPts val="2000"/>
              <a:buFont typeface="Arial"/>
              <a:buNone/>
            </a:pPr>
            <a:endParaRPr lang="en-US" sz="2000" dirty="0"/>
          </a:p>
          <a:p>
            <a:pPr marL="228600" indent="-101600">
              <a:buSzPts val="2000"/>
              <a:buFont typeface="Arial"/>
              <a:buNone/>
            </a:pP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838200" y="365126"/>
            <a:ext cx="10515600" cy="695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Data Pre-processing</a:t>
            </a:r>
            <a:endParaRPr sz="2400"/>
          </a:p>
        </p:txBody>
      </p:sp>
      <p:sp>
        <p:nvSpPr>
          <p:cNvPr id="97" name="Google Shape;97;p3"/>
          <p:cNvSpPr txBox="1">
            <a:spLocks noGrp="1"/>
          </p:cNvSpPr>
          <p:nvPr>
            <p:ph type="body" idx="1"/>
          </p:nvPr>
        </p:nvSpPr>
        <p:spPr>
          <a:xfrm>
            <a:off x="838199" y="1203158"/>
            <a:ext cx="11148753" cy="104674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t>Check for missing values</a:t>
            </a:r>
            <a:endParaRPr dirty="0"/>
          </a:p>
          <a:p>
            <a:pPr marL="228600" lvl="0" indent="-101600" algn="l" rtl="0">
              <a:lnSpc>
                <a:spcPct val="90000"/>
              </a:lnSpc>
              <a:spcBef>
                <a:spcPts val="1000"/>
              </a:spcBef>
              <a:spcAft>
                <a:spcPts val="0"/>
              </a:spcAft>
              <a:buClr>
                <a:schemeClr val="dk1"/>
              </a:buClr>
              <a:buSzPts val="2000"/>
              <a:buNone/>
            </a:pPr>
            <a:endParaRPr sz="2000" dirty="0"/>
          </a:p>
          <a:p>
            <a:pPr marL="0" lvl="0" indent="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a:p>
            <a:pPr marL="228600" lvl="0" indent="-101600" algn="l" rtl="0">
              <a:lnSpc>
                <a:spcPct val="90000"/>
              </a:lnSpc>
              <a:spcBef>
                <a:spcPts val="1000"/>
              </a:spcBef>
              <a:spcAft>
                <a:spcPts val="0"/>
              </a:spcAft>
              <a:buClr>
                <a:schemeClr val="dk1"/>
              </a:buClr>
              <a:buSzPts val="2000"/>
              <a:buNone/>
            </a:pPr>
            <a:endParaRPr sz="2000" dirty="0"/>
          </a:p>
        </p:txBody>
      </p:sp>
      <p:pic>
        <p:nvPicPr>
          <p:cNvPr id="98" name="Google Shape;98;p3"/>
          <p:cNvPicPr preferRelativeResize="0"/>
          <p:nvPr/>
        </p:nvPicPr>
        <p:blipFill rotWithShape="1">
          <a:blip r:embed="rId3">
            <a:alphaModFix/>
          </a:blip>
          <a:srcRect/>
          <a:stretch/>
        </p:blipFill>
        <p:spPr>
          <a:xfrm>
            <a:off x="1136045" y="1547773"/>
            <a:ext cx="3344056" cy="702132"/>
          </a:xfrm>
          <a:prstGeom prst="rect">
            <a:avLst/>
          </a:prstGeom>
          <a:noFill/>
          <a:ln>
            <a:noFill/>
          </a:ln>
        </p:spPr>
      </p:pic>
      <p:sp>
        <p:nvSpPr>
          <p:cNvPr id="2" name="Google Shape;105;p4">
            <a:extLst>
              <a:ext uri="{FF2B5EF4-FFF2-40B4-BE49-F238E27FC236}">
                <a16:creationId xmlns:a16="http://schemas.microsoft.com/office/drawing/2014/main" id="{A98D64FC-0F4B-9460-DDD9-119E0C00D7E5}"/>
              </a:ext>
            </a:extLst>
          </p:cNvPr>
          <p:cNvSpPr txBox="1">
            <a:spLocks/>
          </p:cNvSpPr>
          <p:nvPr/>
        </p:nvSpPr>
        <p:spPr>
          <a:xfrm>
            <a:off x="850989" y="2392013"/>
            <a:ext cx="10515600" cy="52896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a:buSzPts val="2000"/>
            </a:pPr>
            <a:r>
              <a:rPr lang="en-SG" sz="2000" dirty="0"/>
              <a:t>Get the number of rows and columns in the dataset</a:t>
            </a:r>
          </a:p>
          <a:p>
            <a:pPr marL="228600" indent="-101600">
              <a:buSzPts val="2000"/>
              <a:buFont typeface="Arial"/>
              <a:buNone/>
            </a:pPr>
            <a:endParaRPr lang="en-SG" sz="2000" dirty="0"/>
          </a:p>
          <a:p>
            <a:pPr marL="228600" indent="-101600">
              <a:buSzPts val="2000"/>
              <a:buFont typeface="Arial"/>
              <a:buNone/>
            </a:pPr>
            <a:endParaRPr lang="en-SG" sz="2000" dirty="0"/>
          </a:p>
          <a:p>
            <a:pPr marL="0" indent="0">
              <a:buSzPts val="2000"/>
              <a:buNone/>
            </a:pPr>
            <a:endParaRPr lang="en-SG" sz="2000" dirty="0"/>
          </a:p>
          <a:p>
            <a:pPr marL="361950">
              <a:spcBef>
                <a:spcPts val="0"/>
              </a:spcBef>
              <a:buSzPts val="1700"/>
            </a:pPr>
            <a:r>
              <a:rPr lang="en-SG" sz="2000" dirty="0"/>
              <a:t>Number of records per year</a:t>
            </a:r>
          </a:p>
          <a:p>
            <a:pPr marL="228600" indent="-101600">
              <a:buSzPts val="2000"/>
              <a:buFont typeface="Arial"/>
              <a:buNone/>
            </a:pPr>
            <a:endParaRPr lang="en-SG" sz="2000" dirty="0"/>
          </a:p>
          <a:p>
            <a:pPr marL="228600" indent="-101600">
              <a:buSzPts val="2000"/>
              <a:buFont typeface="Arial"/>
              <a:buNone/>
            </a:pPr>
            <a:endParaRPr lang="en-SG" sz="2000" dirty="0"/>
          </a:p>
          <a:p>
            <a:pPr marL="228600" indent="-101600">
              <a:buSzPts val="2000"/>
              <a:buFont typeface="Arial"/>
              <a:buNone/>
            </a:pPr>
            <a:endParaRPr lang="en-SG" sz="2000" dirty="0"/>
          </a:p>
          <a:p>
            <a:pPr marL="228600" indent="-101600">
              <a:buSzPts val="2000"/>
              <a:buFont typeface="Arial"/>
              <a:buNone/>
            </a:pPr>
            <a:endParaRPr lang="en-SG" sz="2000" dirty="0"/>
          </a:p>
        </p:txBody>
      </p:sp>
      <p:pic>
        <p:nvPicPr>
          <p:cNvPr id="3" name="Google Shape;107;p4">
            <a:extLst>
              <a:ext uri="{FF2B5EF4-FFF2-40B4-BE49-F238E27FC236}">
                <a16:creationId xmlns:a16="http://schemas.microsoft.com/office/drawing/2014/main" id="{628DECFF-80AC-423F-6F25-7E091E783C81}"/>
              </a:ext>
            </a:extLst>
          </p:cNvPr>
          <p:cNvPicPr preferRelativeResize="0"/>
          <p:nvPr/>
        </p:nvPicPr>
        <p:blipFill rotWithShape="1">
          <a:blip r:embed="rId4">
            <a:alphaModFix/>
          </a:blip>
          <a:srcRect/>
          <a:stretch/>
        </p:blipFill>
        <p:spPr>
          <a:xfrm>
            <a:off x="1123256" y="3023021"/>
            <a:ext cx="4972744" cy="590632"/>
          </a:xfrm>
          <a:prstGeom prst="rect">
            <a:avLst/>
          </a:prstGeom>
          <a:noFill/>
          <a:ln>
            <a:noFill/>
          </a:ln>
        </p:spPr>
      </p:pic>
      <p:pic>
        <p:nvPicPr>
          <p:cNvPr id="5" name="Google Shape;129;p6" descr="Chart, histogram&#10;&#10;Description automatically generated">
            <a:extLst>
              <a:ext uri="{FF2B5EF4-FFF2-40B4-BE49-F238E27FC236}">
                <a16:creationId xmlns:a16="http://schemas.microsoft.com/office/drawing/2014/main" id="{BDB167D5-C369-9D84-6CE1-4A3028069641}"/>
              </a:ext>
            </a:extLst>
          </p:cNvPr>
          <p:cNvPicPr preferRelativeResize="0"/>
          <p:nvPr/>
        </p:nvPicPr>
        <p:blipFill rotWithShape="1">
          <a:blip r:embed="rId5">
            <a:alphaModFix/>
          </a:blip>
          <a:srcRect/>
          <a:stretch/>
        </p:blipFill>
        <p:spPr>
          <a:xfrm>
            <a:off x="7928811" y="2955022"/>
            <a:ext cx="4263189" cy="3306147"/>
          </a:xfrm>
          <a:prstGeom prst="rect">
            <a:avLst/>
          </a:prstGeom>
          <a:noFill/>
          <a:ln>
            <a:noFill/>
          </a:ln>
        </p:spPr>
      </p:pic>
      <p:pic>
        <p:nvPicPr>
          <p:cNvPr id="6" name="Google Shape;131;p6">
            <a:extLst>
              <a:ext uri="{FF2B5EF4-FFF2-40B4-BE49-F238E27FC236}">
                <a16:creationId xmlns:a16="http://schemas.microsoft.com/office/drawing/2014/main" id="{7AB98B06-9472-F10F-8614-2629BC0A5566}"/>
              </a:ext>
            </a:extLst>
          </p:cNvPr>
          <p:cNvPicPr preferRelativeResize="0"/>
          <p:nvPr/>
        </p:nvPicPr>
        <p:blipFill rotWithShape="1">
          <a:blip r:embed="rId6">
            <a:alphaModFix/>
          </a:blip>
          <a:srcRect/>
          <a:stretch/>
        </p:blipFill>
        <p:spPr>
          <a:xfrm>
            <a:off x="1184623" y="4777602"/>
            <a:ext cx="6590955" cy="979180"/>
          </a:xfrm>
          <a:prstGeom prst="rect">
            <a:avLst/>
          </a:prstGeom>
          <a:noFill/>
          <a:ln>
            <a:noFill/>
          </a:ln>
        </p:spPr>
      </p:pic>
    </p:spTree>
    <p:extLst>
      <p:ext uri="{BB962C8B-B14F-4D97-AF65-F5344CB8AC3E}">
        <p14:creationId xmlns:p14="http://schemas.microsoft.com/office/powerpoint/2010/main" val="355389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5"/>
          <p:cNvSpPr txBox="1">
            <a:spLocks noGrp="1"/>
          </p:cNvSpPr>
          <p:nvPr>
            <p:ph type="title"/>
          </p:nvPr>
        </p:nvSpPr>
        <p:spPr>
          <a:xfrm>
            <a:off x="838200" y="365126"/>
            <a:ext cx="10515600" cy="695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Data Pre-processing</a:t>
            </a:r>
            <a:endParaRPr/>
          </a:p>
        </p:txBody>
      </p:sp>
      <p:sp>
        <p:nvSpPr>
          <p:cNvPr id="121" name="Google Shape;121;p5"/>
          <p:cNvSpPr txBox="1">
            <a:spLocks noGrp="1"/>
          </p:cNvSpPr>
          <p:nvPr>
            <p:ph type="body" idx="1"/>
          </p:nvPr>
        </p:nvSpPr>
        <p:spPr>
          <a:xfrm>
            <a:off x="838199" y="1203158"/>
            <a:ext cx="10964779" cy="52897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Histogram of the variables (first 20 variables)</a:t>
            </a:r>
            <a:endParaRPr/>
          </a:p>
          <a:p>
            <a:pPr marL="228600" lvl="0" indent="-101600" algn="l" rtl="0">
              <a:lnSpc>
                <a:spcPct val="90000"/>
              </a:lnSpc>
              <a:spcBef>
                <a:spcPts val="1000"/>
              </a:spcBef>
              <a:spcAft>
                <a:spcPts val="0"/>
              </a:spcAft>
              <a:buClr>
                <a:schemeClr val="dk1"/>
              </a:buClr>
              <a:buSzPts val="2000"/>
              <a:buNone/>
            </a:pPr>
            <a:endParaRPr sz="2000"/>
          </a:p>
          <a:p>
            <a:pPr marL="228600" lvl="0" indent="-101600" algn="l" rtl="0">
              <a:lnSpc>
                <a:spcPct val="90000"/>
              </a:lnSpc>
              <a:spcBef>
                <a:spcPts val="1000"/>
              </a:spcBef>
              <a:spcAft>
                <a:spcPts val="0"/>
              </a:spcAft>
              <a:buClr>
                <a:schemeClr val="dk1"/>
              </a:buClr>
              <a:buSzPts val="2000"/>
              <a:buNone/>
            </a:pPr>
            <a:endParaRPr sz="2000"/>
          </a:p>
          <a:p>
            <a:pPr marL="228600" lvl="0" indent="-101600" algn="l" rtl="0">
              <a:lnSpc>
                <a:spcPct val="90000"/>
              </a:lnSpc>
              <a:spcBef>
                <a:spcPts val="1000"/>
              </a:spcBef>
              <a:spcAft>
                <a:spcPts val="0"/>
              </a:spcAft>
              <a:buClr>
                <a:schemeClr val="dk1"/>
              </a:buClr>
              <a:buSzPts val="2000"/>
              <a:buNone/>
            </a:pPr>
            <a:endParaRPr sz="2000"/>
          </a:p>
          <a:p>
            <a:pPr marL="228600" lvl="0" indent="-101600" algn="l" rtl="0">
              <a:lnSpc>
                <a:spcPct val="90000"/>
              </a:lnSpc>
              <a:spcBef>
                <a:spcPts val="1000"/>
              </a:spcBef>
              <a:spcAft>
                <a:spcPts val="0"/>
              </a:spcAft>
              <a:buClr>
                <a:schemeClr val="dk1"/>
              </a:buClr>
              <a:buSzPts val="2000"/>
              <a:buNone/>
            </a:pPr>
            <a:endParaRPr sz="2000"/>
          </a:p>
          <a:p>
            <a:pPr marL="228600" lvl="0" indent="-101600" algn="l" rtl="0">
              <a:lnSpc>
                <a:spcPct val="90000"/>
              </a:lnSpc>
              <a:spcBef>
                <a:spcPts val="1000"/>
              </a:spcBef>
              <a:spcAft>
                <a:spcPts val="0"/>
              </a:spcAft>
              <a:buClr>
                <a:schemeClr val="dk1"/>
              </a:buClr>
              <a:buSzPts val="2000"/>
              <a:buNone/>
            </a:pPr>
            <a:endParaRPr sz="2000"/>
          </a:p>
          <a:p>
            <a:pPr marL="228600" lvl="0" indent="-101600" algn="l" rtl="0">
              <a:lnSpc>
                <a:spcPct val="90000"/>
              </a:lnSpc>
              <a:spcBef>
                <a:spcPts val="1000"/>
              </a:spcBef>
              <a:spcAft>
                <a:spcPts val="0"/>
              </a:spcAft>
              <a:buClr>
                <a:schemeClr val="dk1"/>
              </a:buClr>
              <a:buSzPts val="2000"/>
              <a:buNone/>
            </a:pPr>
            <a:endParaRPr sz="2000"/>
          </a:p>
          <a:p>
            <a:pPr marL="228600" lvl="0" indent="-101600" algn="l" rtl="0">
              <a:lnSpc>
                <a:spcPct val="90000"/>
              </a:lnSpc>
              <a:spcBef>
                <a:spcPts val="1000"/>
              </a:spcBef>
              <a:spcAft>
                <a:spcPts val="0"/>
              </a:spcAft>
              <a:buClr>
                <a:schemeClr val="dk1"/>
              </a:buClr>
              <a:buSzPts val="2000"/>
              <a:buNone/>
            </a:pPr>
            <a:endParaRPr sz="2000"/>
          </a:p>
          <a:p>
            <a:pPr marL="228600" lvl="0" indent="-101600" algn="l" rtl="0">
              <a:lnSpc>
                <a:spcPct val="90000"/>
              </a:lnSpc>
              <a:spcBef>
                <a:spcPts val="1000"/>
              </a:spcBef>
              <a:spcAft>
                <a:spcPts val="0"/>
              </a:spcAft>
              <a:buClr>
                <a:schemeClr val="dk1"/>
              </a:buClr>
              <a:buSzPts val="2000"/>
              <a:buNone/>
            </a:pPr>
            <a:endParaRPr sz="2000"/>
          </a:p>
        </p:txBody>
      </p:sp>
      <p:pic>
        <p:nvPicPr>
          <p:cNvPr id="122" name="Google Shape;122;p5"/>
          <p:cNvPicPr preferRelativeResize="0"/>
          <p:nvPr/>
        </p:nvPicPr>
        <p:blipFill rotWithShape="1">
          <a:blip r:embed="rId3">
            <a:alphaModFix/>
          </a:blip>
          <a:srcRect/>
          <a:stretch/>
        </p:blipFill>
        <p:spPr>
          <a:xfrm>
            <a:off x="838199" y="1523645"/>
            <a:ext cx="10110537" cy="50232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838200" y="365126"/>
            <a:ext cx="10515600" cy="6959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a:t>Data Pre-processing</a:t>
            </a:r>
            <a:endParaRPr sz="2400"/>
          </a:p>
        </p:txBody>
      </p:sp>
      <p:sp>
        <p:nvSpPr>
          <p:cNvPr id="2" name="Google Shape;105;p4">
            <a:extLst>
              <a:ext uri="{FF2B5EF4-FFF2-40B4-BE49-F238E27FC236}">
                <a16:creationId xmlns:a16="http://schemas.microsoft.com/office/drawing/2014/main" id="{A98D64FC-0F4B-9460-DDD9-119E0C00D7E5}"/>
              </a:ext>
            </a:extLst>
          </p:cNvPr>
          <p:cNvSpPr txBox="1">
            <a:spLocks/>
          </p:cNvSpPr>
          <p:nvPr/>
        </p:nvSpPr>
        <p:spPr>
          <a:xfrm>
            <a:off x="838200" y="365126"/>
            <a:ext cx="10515600" cy="52896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101600">
              <a:buSzPts val="2000"/>
              <a:buFont typeface="Arial"/>
              <a:buNone/>
            </a:pPr>
            <a:endParaRPr lang="en-SG" sz="2000" dirty="0"/>
          </a:p>
          <a:p>
            <a:pPr marL="0" indent="0">
              <a:buSzPts val="2000"/>
              <a:buNone/>
            </a:pPr>
            <a:endParaRPr lang="en-SG" sz="2000" dirty="0"/>
          </a:p>
          <a:p>
            <a:pPr marL="228600" indent="-228600">
              <a:buSzPts val="2000"/>
            </a:pPr>
            <a:r>
              <a:rPr lang="en-SG" sz="2000" dirty="0"/>
              <a:t>Summary (first 5)</a:t>
            </a:r>
            <a:endParaRPr lang="en-SG" dirty="0"/>
          </a:p>
          <a:p>
            <a:pPr marL="228600" indent="-101600">
              <a:buSzPts val="2000"/>
              <a:buFont typeface="Arial"/>
              <a:buNone/>
            </a:pPr>
            <a:endParaRPr lang="en-SG" sz="2000" dirty="0"/>
          </a:p>
          <a:p>
            <a:pPr marL="228600" indent="-101600">
              <a:buSzPts val="2000"/>
              <a:buFont typeface="Arial"/>
              <a:buNone/>
            </a:pPr>
            <a:endParaRPr lang="en-SG" sz="2000" dirty="0"/>
          </a:p>
          <a:p>
            <a:pPr marL="228600" indent="-101600">
              <a:buSzPts val="2000"/>
              <a:buFont typeface="Arial"/>
              <a:buNone/>
            </a:pPr>
            <a:endParaRPr lang="en-SG" sz="2000" dirty="0"/>
          </a:p>
          <a:p>
            <a:pPr marL="228600" indent="-101600">
              <a:buSzPts val="2000"/>
              <a:buFont typeface="Arial"/>
              <a:buNone/>
            </a:pPr>
            <a:endParaRPr lang="en-SG" sz="2000" dirty="0"/>
          </a:p>
        </p:txBody>
      </p:sp>
      <p:pic>
        <p:nvPicPr>
          <p:cNvPr id="4" name="Google Shape;108;p4">
            <a:extLst>
              <a:ext uri="{FF2B5EF4-FFF2-40B4-BE49-F238E27FC236}">
                <a16:creationId xmlns:a16="http://schemas.microsoft.com/office/drawing/2014/main" id="{A7689FC5-0EFC-397F-9418-4BCEC148A413}"/>
              </a:ext>
            </a:extLst>
          </p:cNvPr>
          <p:cNvPicPr preferRelativeResize="0"/>
          <p:nvPr/>
        </p:nvPicPr>
        <p:blipFill rotWithShape="1">
          <a:blip r:embed="rId3">
            <a:alphaModFix/>
          </a:blip>
          <a:srcRect/>
          <a:stretch/>
        </p:blipFill>
        <p:spPr>
          <a:xfrm>
            <a:off x="1003041" y="2003943"/>
            <a:ext cx="10770438" cy="2169046"/>
          </a:xfrm>
          <a:prstGeom prst="rect">
            <a:avLst/>
          </a:prstGeom>
          <a:noFill/>
          <a:ln>
            <a:noFill/>
          </a:ln>
        </p:spPr>
      </p:pic>
      <p:sp>
        <p:nvSpPr>
          <p:cNvPr id="7" name="Google Shape;132;p6">
            <a:extLst>
              <a:ext uri="{FF2B5EF4-FFF2-40B4-BE49-F238E27FC236}">
                <a16:creationId xmlns:a16="http://schemas.microsoft.com/office/drawing/2014/main" id="{45EECEF5-1C73-9A45-FA57-510834216E52}"/>
              </a:ext>
            </a:extLst>
          </p:cNvPr>
          <p:cNvSpPr txBox="1"/>
          <p:nvPr/>
        </p:nvSpPr>
        <p:spPr>
          <a:xfrm>
            <a:off x="838200" y="4498374"/>
            <a:ext cx="9119367" cy="615523"/>
          </a:xfrm>
          <a:prstGeom prst="rect">
            <a:avLst/>
          </a:prstGeom>
          <a:noFill/>
          <a:ln>
            <a:noFill/>
          </a:ln>
        </p:spPr>
        <p:txBody>
          <a:bodyPr spcFirstLastPara="1" wrap="square" lIns="91425" tIns="91425" rIns="91425" bIns="91425" anchor="t" anchorCtr="0">
            <a:spAutoFit/>
          </a:bodyPr>
          <a:lstStyle/>
          <a:p>
            <a:pPr marL="457200" lvl="0" indent="-336550" algn="l" rtl="0">
              <a:lnSpc>
                <a:spcPct val="70000"/>
              </a:lnSpc>
              <a:spcBef>
                <a:spcPts val="0"/>
              </a:spcBef>
              <a:spcAft>
                <a:spcPts val="0"/>
              </a:spcAft>
              <a:buSzPts val="1700"/>
              <a:buFont typeface="Calibri"/>
              <a:buChar char="●"/>
            </a:pPr>
            <a:r>
              <a:rPr lang="en-US" sz="2000" dirty="0">
                <a:latin typeface="Calibri" panose="020F0502020204030204" pitchFamily="34" charset="0"/>
                <a:ea typeface="Calibri"/>
                <a:cs typeface="Calibri" panose="020F0502020204030204" pitchFamily="34" charset="0"/>
                <a:sym typeface="Calibri"/>
              </a:rPr>
              <a:t>The spread of data of each column is too huge. There might be outliers potentially.</a:t>
            </a:r>
            <a:endParaRPr sz="2000" dirty="0">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2452299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572925" y="34660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dirty="0"/>
              <a:t>Data Pre-processing</a:t>
            </a:r>
            <a:endParaRPr sz="2400" dirty="0"/>
          </a:p>
        </p:txBody>
      </p:sp>
      <p:sp>
        <p:nvSpPr>
          <p:cNvPr id="132" name="Google Shape;132;p6"/>
          <p:cNvSpPr txBox="1"/>
          <p:nvPr/>
        </p:nvSpPr>
        <p:spPr>
          <a:xfrm>
            <a:off x="656399" y="1340386"/>
            <a:ext cx="3549841" cy="400079"/>
          </a:xfrm>
          <a:prstGeom prst="rect">
            <a:avLst/>
          </a:prstGeom>
          <a:noFill/>
          <a:ln>
            <a:noFill/>
          </a:ln>
        </p:spPr>
        <p:txBody>
          <a:bodyPr spcFirstLastPara="1" wrap="square" lIns="91425" tIns="91425" rIns="91425" bIns="91425" anchor="t" anchorCtr="0">
            <a:spAutoFit/>
          </a:bodyPr>
          <a:lstStyle/>
          <a:p>
            <a:pPr marL="457200" lvl="0" indent="-336550" algn="l" rtl="0">
              <a:lnSpc>
                <a:spcPct val="70000"/>
              </a:lnSpc>
              <a:spcBef>
                <a:spcPts val="0"/>
              </a:spcBef>
              <a:spcAft>
                <a:spcPts val="0"/>
              </a:spcAft>
              <a:buSzPts val="1700"/>
              <a:buFont typeface="Calibri"/>
              <a:buChar char="●"/>
            </a:pPr>
            <a:r>
              <a:rPr lang="en-US" sz="2000" dirty="0">
                <a:latin typeface="Calibri" panose="020F0502020204030204" pitchFamily="34" charset="0"/>
                <a:ea typeface="Calibri"/>
                <a:cs typeface="Calibri" panose="020F0502020204030204" pitchFamily="34" charset="0"/>
                <a:sym typeface="Calibri"/>
              </a:rPr>
              <a:t>Plot to show outliers</a:t>
            </a:r>
            <a:endParaRPr sz="2000" dirty="0">
              <a:latin typeface="Calibri" panose="020F0502020204030204" pitchFamily="34" charset="0"/>
              <a:ea typeface="Calibri"/>
              <a:cs typeface="Calibri" panose="020F0502020204030204" pitchFamily="34" charset="0"/>
              <a:sym typeface="Calibri"/>
            </a:endParaRPr>
          </a:p>
        </p:txBody>
      </p:sp>
      <p:pic>
        <p:nvPicPr>
          <p:cNvPr id="8" name="Picture 7" descr="Chart, box and whisker chart&#10;&#10;Description automatically generated">
            <a:extLst>
              <a:ext uri="{FF2B5EF4-FFF2-40B4-BE49-F238E27FC236}">
                <a16:creationId xmlns:a16="http://schemas.microsoft.com/office/drawing/2014/main" id="{5156549D-124F-033C-9F1C-EC33DEAEB905}"/>
              </a:ext>
            </a:extLst>
          </p:cNvPr>
          <p:cNvPicPr>
            <a:picLocks noChangeAspect="1"/>
          </p:cNvPicPr>
          <p:nvPr/>
        </p:nvPicPr>
        <p:blipFill>
          <a:blip r:embed="rId3"/>
          <a:stretch>
            <a:fillRect/>
          </a:stretch>
        </p:blipFill>
        <p:spPr>
          <a:xfrm>
            <a:off x="8551397" y="182415"/>
            <a:ext cx="3345281" cy="3246585"/>
          </a:xfrm>
          <a:prstGeom prst="rect">
            <a:avLst/>
          </a:prstGeom>
        </p:spPr>
      </p:pic>
      <p:pic>
        <p:nvPicPr>
          <p:cNvPr id="10" name="Picture 9">
            <a:extLst>
              <a:ext uri="{FF2B5EF4-FFF2-40B4-BE49-F238E27FC236}">
                <a16:creationId xmlns:a16="http://schemas.microsoft.com/office/drawing/2014/main" id="{ACE48F69-30DF-A68E-4E15-E795472317B1}"/>
              </a:ext>
            </a:extLst>
          </p:cNvPr>
          <p:cNvPicPr>
            <a:picLocks noChangeAspect="1"/>
          </p:cNvPicPr>
          <p:nvPr/>
        </p:nvPicPr>
        <p:blipFill>
          <a:blip r:embed="rId4"/>
          <a:stretch>
            <a:fillRect/>
          </a:stretch>
        </p:blipFill>
        <p:spPr>
          <a:xfrm>
            <a:off x="1176514" y="1910471"/>
            <a:ext cx="2305050" cy="571500"/>
          </a:xfrm>
          <a:prstGeom prst="rect">
            <a:avLst/>
          </a:prstGeom>
        </p:spPr>
      </p:pic>
      <p:sp>
        <p:nvSpPr>
          <p:cNvPr id="11" name="Google Shape;132;p6">
            <a:extLst>
              <a:ext uri="{FF2B5EF4-FFF2-40B4-BE49-F238E27FC236}">
                <a16:creationId xmlns:a16="http://schemas.microsoft.com/office/drawing/2014/main" id="{14016C5F-0A44-9F0E-108B-1EE06BFF7A0E}"/>
              </a:ext>
            </a:extLst>
          </p:cNvPr>
          <p:cNvSpPr txBox="1"/>
          <p:nvPr/>
        </p:nvSpPr>
        <p:spPr>
          <a:xfrm>
            <a:off x="656399" y="3242776"/>
            <a:ext cx="6642175" cy="1046410"/>
          </a:xfrm>
          <a:prstGeom prst="rect">
            <a:avLst/>
          </a:prstGeom>
          <a:noFill/>
          <a:ln>
            <a:noFill/>
          </a:ln>
        </p:spPr>
        <p:txBody>
          <a:bodyPr spcFirstLastPara="1" wrap="square" lIns="91425" tIns="91425" rIns="91425" bIns="91425" anchor="t" anchorCtr="0">
            <a:spAutoFit/>
          </a:bodyPr>
          <a:lstStyle/>
          <a:p>
            <a:pPr marL="457200" lvl="0" indent="-336550" algn="l" rtl="0">
              <a:lnSpc>
                <a:spcPct val="70000"/>
              </a:lnSpc>
              <a:spcBef>
                <a:spcPts val="0"/>
              </a:spcBef>
              <a:spcAft>
                <a:spcPts val="0"/>
              </a:spcAft>
              <a:buSzPts val="1700"/>
              <a:buFont typeface="Calibri"/>
              <a:buChar char="●"/>
            </a:pPr>
            <a:r>
              <a:rPr lang="en-US" sz="2000" dirty="0">
                <a:latin typeface="Calibri" panose="020F0502020204030204" pitchFamily="34" charset="0"/>
                <a:ea typeface="Calibri"/>
                <a:cs typeface="Calibri" panose="020F0502020204030204" pitchFamily="34" charset="0"/>
                <a:sym typeface="Calibri"/>
              </a:rPr>
              <a:t>Cor</a:t>
            </a:r>
            <a:r>
              <a:rPr lang="en-SG" sz="2000" b="0" i="0" dirty="0">
                <a:solidFill>
                  <a:srgbClr val="374151"/>
                </a:solidFill>
                <a:effectLst/>
                <a:latin typeface="Calibri" panose="020F0502020204030204" pitchFamily="34" charset="0"/>
                <a:cs typeface="Calibri" panose="020F0502020204030204" pitchFamily="34" charset="0"/>
              </a:rPr>
              <a:t>using the interquartile range (IQR) method. It calculates the first and third quartiles, then calculates the IQR, and uses it to determine the upper and lower ranges for outliers. </a:t>
            </a:r>
            <a:endParaRPr sz="2000" dirty="0">
              <a:latin typeface="Calibri" panose="020F0502020204030204" pitchFamily="34" charset="0"/>
              <a:ea typeface="Calibri"/>
              <a:cs typeface="Calibri" panose="020F0502020204030204" pitchFamily="34" charset="0"/>
              <a:sym typeface="Calibri"/>
            </a:endParaRPr>
          </a:p>
        </p:txBody>
      </p:sp>
      <p:pic>
        <p:nvPicPr>
          <p:cNvPr id="13" name="Picture 12">
            <a:extLst>
              <a:ext uri="{FF2B5EF4-FFF2-40B4-BE49-F238E27FC236}">
                <a16:creationId xmlns:a16="http://schemas.microsoft.com/office/drawing/2014/main" id="{A45CBBED-81DD-2920-2724-3499D0A5A73C}"/>
              </a:ext>
            </a:extLst>
          </p:cNvPr>
          <p:cNvPicPr>
            <a:picLocks noChangeAspect="1"/>
          </p:cNvPicPr>
          <p:nvPr/>
        </p:nvPicPr>
        <p:blipFill>
          <a:blip r:embed="rId5"/>
          <a:stretch>
            <a:fillRect/>
          </a:stretch>
        </p:blipFill>
        <p:spPr>
          <a:xfrm>
            <a:off x="1176514" y="4493536"/>
            <a:ext cx="7229475" cy="1647825"/>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ACE2357F-24A7-B801-B0B6-3F132E71E751}"/>
              </a:ext>
            </a:extLst>
          </p:cNvPr>
          <p:cNvPicPr>
            <a:picLocks noChangeAspect="1"/>
          </p:cNvPicPr>
          <p:nvPr/>
        </p:nvPicPr>
        <p:blipFill>
          <a:blip r:embed="rId6"/>
          <a:stretch>
            <a:fillRect/>
          </a:stretch>
        </p:blipFill>
        <p:spPr>
          <a:xfrm>
            <a:off x="8405989" y="3857105"/>
            <a:ext cx="3636098" cy="26542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572925" y="346601"/>
            <a:ext cx="10515600" cy="696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US" sz="2400" dirty="0"/>
              <a:t>Data Pre-processing</a:t>
            </a:r>
            <a:endParaRPr sz="2400" dirty="0"/>
          </a:p>
        </p:txBody>
      </p:sp>
      <p:pic>
        <p:nvPicPr>
          <p:cNvPr id="6" name="Picture 5" descr="Chart, histogram&#10;&#10;Description automatically generated">
            <a:extLst>
              <a:ext uri="{FF2B5EF4-FFF2-40B4-BE49-F238E27FC236}">
                <a16:creationId xmlns:a16="http://schemas.microsoft.com/office/drawing/2014/main" id="{1E1E17C7-3F5D-4C7D-A13E-D851ED7E853D}"/>
              </a:ext>
            </a:extLst>
          </p:cNvPr>
          <p:cNvPicPr>
            <a:picLocks noChangeAspect="1"/>
          </p:cNvPicPr>
          <p:nvPr/>
        </p:nvPicPr>
        <p:blipFill>
          <a:blip r:embed="rId3"/>
          <a:stretch>
            <a:fillRect/>
          </a:stretch>
        </p:blipFill>
        <p:spPr>
          <a:xfrm>
            <a:off x="1164573" y="2881311"/>
            <a:ext cx="5447637" cy="3976689"/>
          </a:xfrm>
          <a:prstGeom prst="rect">
            <a:avLst/>
          </a:prstGeom>
        </p:spPr>
      </p:pic>
      <p:pic>
        <p:nvPicPr>
          <p:cNvPr id="3" name="Picture 2">
            <a:extLst>
              <a:ext uri="{FF2B5EF4-FFF2-40B4-BE49-F238E27FC236}">
                <a16:creationId xmlns:a16="http://schemas.microsoft.com/office/drawing/2014/main" id="{A27A8403-63BF-11E1-1605-F5BEA6C1443F}"/>
              </a:ext>
            </a:extLst>
          </p:cNvPr>
          <p:cNvPicPr>
            <a:picLocks noChangeAspect="1"/>
          </p:cNvPicPr>
          <p:nvPr/>
        </p:nvPicPr>
        <p:blipFill>
          <a:blip r:embed="rId4"/>
          <a:stretch>
            <a:fillRect/>
          </a:stretch>
        </p:blipFill>
        <p:spPr>
          <a:xfrm>
            <a:off x="1158289" y="2171774"/>
            <a:ext cx="7239000" cy="904875"/>
          </a:xfrm>
          <a:prstGeom prst="rect">
            <a:avLst/>
          </a:prstGeom>
        </p:spPr>
      </p:pic>
      <p:sp>
        <p:nvSpPr>
          <p:cNvPr id="7" name="Google Shape;132;p6">
            <a:extLst>
              <a:ext uri="{FF2B5EF4-FFF2-40B4-BE49-F238E27FC236}">
                <a16:creationId xmlns:a16="http://schemas.microsoft.com/office/drawing/2014/main" id="{AE091773-42B4-F90C-84C3-DAF0CFECA002}"/>
              </a:ext>
            </a:extLst>
          </p:cNvPr>
          <p:cNvSpPr txBox="1"/>
          <p:nvPr/>
        </p:nvSpPr>
        <p:spPr>
          <a:xfrm>
            <a:off x="656399" y="1340386"/>
            <a:ext cx="3549841" cy="400079"/>
          </a:xfrm>
          <a:prstGeom prst="rect">
            <a:avLst/>
          </a:prstGeom>
          <a:noFill/>
          <a:ln>
            <a:noFill/>
          </a:ln>
        </p:spPr>
        <p:txBody>
          <a:bodyPr spcFirstLastPara="1" wrap="square" lIns="91425" tIns="91425" rIns="91425" bIns="91425" anchor="t" anchorCtr="0">
            <a:spAutoFit/>
          </a:bodyPr>
          <a:lstStyle/>
          <a:p>
            <a:pPr marL="457200" lvl="0" indent="-336550" algn="l" rtl="0">
              <a:lnSpc>
                <a:spcPct val="70000"/>
              </a:lnSpc>
              <a:spcBef>
                <a:spcPts val="0"/>
              </a:spcBef>
              <a:spcAft>
                <a:spcPts val="0"/>
              </a:spcAft>
              <a:buSzPts val="1700"/>
              <a:buFont typeface="Calibri"/>
              <a:buChar char="●"/>
            </a:pPr>
            <a:r>
              <a:rPr lang="en-US" sz="2000" dirty="0">
                <a:latin typeface="Calibri" panose="020F0502020204030204" pitchFamily="34" charset="0"/>
                <a:ea typeface="Calibri"/>
                <a:cs typeface="Calibri" panose="020F0502020204030204" pitchFamily="34" charset="0"/>
                <a:sym typeface="Calibri"/>
              </a:rPr>
              <a:t>After removing outliers</a:t>
            </a:r>
            <a:endParaRPr sz="2000" dirty="0">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406912583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2206</Words>
  <Application>Microsoft Office PowerPoint</Application>
  <PresentationFormat>Widescreen</PresentationFormat>
  <Paragraphs>224</Paragraphs>
  <Slides>33</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Lato</vt:lpstr>
      <vt:lpstr>Courier New</vt:lpstr>
      <vt:lpstr>Noto Sans Symbols</vt:lpstr>
      <vt:lpstr>Arial</vt:lpstr>
      <vt:lpstr>Calibri</vt:lpstr>
      <vt:lpstr>Office Theme</vt:lpstr>
      <vt:lpstr>Group 5   Modeling Songs to Predict Release Year</vt:lpstr>
      <vt:lpstr>General description of the dataset</vt:lpstr>
      <vt:lpstr>General description of the dataset</vt:lpstr>
      <vt:lpstr>Data Pre-processing</vt:lpstr>
      <vt:lpstr>Data Pre-processing</vt:lpstr>
      <vt:lpstr>Data Pre-processing</vt:lpstr>
      <vt:lpstr>Data Pre-processing</vt:lpstr>
      <vt:lpstr>Data Pre-processing</vt:lpstr>
      <vt:lpstr>Data Pre-processing</vt:lpstr>
      <vt:lpstr>Data Pre-processing</vt:lpstr>
      <vt:lpstr>Data Pre-processing</vt:lpstr>
      <vt:lpstr>Proposed data mining approach and methodology</vt:lpstr>
      <vt:lpstr>Proposed data mining approach and methodology</vt:lpstr>
      <vt:lpstr>proposed data mining approach and methodology</vt:lpstr>
      <vt:lpstr>Proposed data mining approach and methodology</vt:lpstr>
      <vt:lpstr>Alternative approach </vt:lpstr>
      <vt:lpstr>Random forest model, confusion matrix</vt:lpstr>
      <vt:lpstr>Random forest model, confusion matrix</vt:lpstr>
      <vt:lpstr>Proposed data mining approach and methodology</vt:lpstr>
      <vt:lpstr>Proposed data mining approach and methodology</vt:lpstr>
      <vt:lpstr>Other models attempted</vt:lpstr>
      <vt:lpstr>Other models attempted</vt:lpstr>
      <vt:lpstr>Other models attempted</vt:lpstr>
      <vt:lpstr>Methods attempted to handle imbalanced data and improve the accuracy of the models </vt:lpstr>
      <vt:lpstr>PowerPoint Presentation</vt:lpstr>
      <vt:lpstr>PowerPoint Presentation</vt:lpstr>
      <vt:lpstr>PowerPoint Presentation</vt:lpstr>
      <vt:lpstr>Cut Time</vt:lpstr>
      <vt:lpstr>Classification </vt:lpstr>
      <vt:lpstr>Other models attempted</vt:lpstr>
      <vt:lpstr>Sum up</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5  Modeling Songs to Predict Release Year</dc:title>
  <dc:creator>Keith Tan</dc:creator>
  <cp:lastModifiedBy>Jiangfeng Xie</cp:lastModifiedBy>
  <cp:revision>30</cp:revision>
  <dcterms:created xsi:type="dcterms:W3CDTF">2023-02-14T07:15:15Z</dcterms:created>
  <dcterms:modified xsi:type="dcterms:W3CDTF">2023-09-02T15:38:48Z</dcterms:modified>
</cp:coreProperties>
</file>